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71" r:id="rId2"/>
  </p:sldMasterIdLst>
  <p:notesMasterIdLst>
    <p:notesMasterId r:id="rId38"/>
  </p:notesMasterIdLst>
  <p:sldIdLst>
    <p:sldId id="263" r:id="rId3"/>
    <p:sldId id="256" r:id="rId4"/>
    <p:sldId id="257" r:id="rId5"/>
    <p:sldId id="289" r:id="rId6"/>
    <p:sldId id="290" r:id="rId7"/>
    <p:sldId id="291" r:id="rId8"/>
    <p:sldId id="287" r:id="rId9"/>
    <p:sldId id="288" r:id="rId10"/>
    <p:sldId id="258" r:id="rId11"/>
    <p:sldId id="259" r:id="rId12"/>
    <p:sldId id="286" r:id="rId13"/>
    <p:sldId id="261" r:id="rId14"/>
    <p:sldId id="282" r:id="rId15"/>
    <p:sldId id="283" r:id="rId16"/>
    <p:sldId id="284" r:id="rId17"/>
    <p:sldId id="264" r:id="rId18"/>
    <p:sldId id="265" r:id="rId19"/>
    <p:sldId id="267" r:id="rId20"/>
    <p:sldId id="278" r:id="rId21"/>
    <p:sldId id="279" r:id="rId22"/>
    <p:sldId id="266" r:id="rId23"/>
    <p:sldId id="285" r:id="rId24"/>
    <p:sldId id="268" r:id="rId25"/>
    <p:sldId id="269" r:id="rId26"/>
    <p:sldId id="270" r:id="rId27"/>
    <p:sldId id="271" r:id="rId28"/>
    <p:sldId id="272" r:id="rId29"/>
    <p:sldId id="274" r:id="rId30"/>
    <p:sldId id="273" r:id="rId31"/>
    <p:sldId id="280" r:id="rId32"/>
    <p:sldId id="281" r:id="rId33"/>
    <p:sldId id="275" r:id="rId34"/>
    <p:sldId id="276" r:id="rId35"/>
    <p:sldId id="277" r:id="rId36"/>
    <p:sldId id="292" r:id="rId37"/>
  </p:sldIdLst>
  <p:sldSz cx="9144000" cy="6858000" type="screen4x3"/>
  <p:notesSz cx="6858000" cy="9144000"/>
  <p:embeddedFontLst>
    <p:embeddedFont>
      <p:font typeface="Arial Narrow" panose="020B0606020202030204" pitchFamily="34" charset="0"/>
      <p:regular r:id="rId39"/>
      <p:bold r:id="rId40"/>
      <p:italic r:id="rId41"/>
      <p:boldItalic r:id="rId42"/>
    </p:embeddedFont>
    <p:embeddedFont>
      <p:font typeface="Tahoma" panose="020B0604030504040204" pitchFamily="34" charset="0"/>
      <p:regular r:id="rId43"/>
      <p:bold r:id="rId44"/>
    </p:embeddedFont>
    <p:embeddedFont>
      <p:font typeface="Book Antiqua" panose="02040602050305030304" pitchFamily="18"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Bookman Old Style" panose="02050604050505020204" pitchFamily="18" charset="0"/>
      <p:regular r:id="rId57"/>
      <p:bold r:id="rId58"/>
      <p:italic r:id="rId59"/>
      <p:boldItalic r:id="rId60"/>
    </p:embeddedFont>
  </p:embeddedFontLst>
  <p:custDataLst>
    <p:tags r:id="rId61"/>
  </p:custDataLst>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95">
          <p15:clr>
            <a:srgbClr val="A4A3A4"/>
          </p15:clr>
        </p15:guide>
        <p15:guide id="2" orient="horz">
          <p15:clr>
            <a:srgbClr val="A4A3A4"/>
          </p15:clr>
        </p15:guide>
        <p15:guide id="3" orient="horz" pos="5">
          <p15:clr>
            <a:srgbClr val="A4A3A4"/>
          </p15:clr>
        </p15:guide>
        <p15:guide id="4" orient="horz" pos="4142">
          <p15:clr>
            <a:srgbClr val="A4A3A4"/>
          </p15:clr>
        </p15:guide>
        <p15:guide id="5" orient="horz" pos="799">
          <p15:clr>
            <a:srgbClr val="A4A3A4"/>
          </p15:clr>
        </p15:guide>
        <p15:guide id="6" orient="horz" pos="3974">
          <p15:clr>
            <a:srgbClr val="A4A3A4"/>
          </p15:clr>
        </p15:guide>
        <p15:guide id="7" pos="295">
          <p15:clr>
            <a:srgbClr val="A4A3A4"/>
          </p15:clr>
        </p15:guide>
        <p15:guide id="8">
          <p15:clr>
            <a:srgbClr val="A4A3A4"/>
          </p15:clr>
        </p15:guide>
        <p15:guide id="9" pos="589">
          <p15:clr>
            <a:srgbClr val="A4A3A4"/>
          </p15:clr>
        </p15:guide>
        <p15:guide id="10" pos="5534">
          <p15:clr>
            <a:srgbClr val="A4A3A4"/>
          </p15:clr>
        </p15:guide>
        <p15:guide id="11" pos="5352">
          <p15:clr>
            <a:srgbClr val="A4A3A4"/>
          </p15:clr>
        </p15:guide>
        <p15:guide id="12" pos="1700">
          <p15:clr>
            <a:srgbClr val="A4A3A4"/>
          </p15:clr>
        </p15:guide>
        <p15:guide id="13"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7" autoAdjust="0"/>
  </p:normalViewPr>
  <p:slideViewPr>
    <p:cSldViewPr showGuides="1">
      <p:cViewPr>
        <p:scale>
          <a:sx n="75" d="100"/>
          <a:sy n="75" d="100"/>
        </p:scale>
        <p:origin x="-1824" y="-132"/>
      </p:cViewPr>
      <p:guideLst>
        <p:guide orient="horz" pos="295"/>
        <p:guide orient="horz"/>
        <p:guide orient="horz" pos="5"/>
        <p:guide orient="horz" pos="4142"/>
        <p:guide orient="horz" pos="799"/>
        <p:guide orient="horz" pos="3974"/>
        <p:guide pos="295"/>
        <p:guide/>
        <p:guide pos="589"/>
        <p:guide pos="5534"/>
        <p:guide pos="5352"/>
        <p:guide pos="1700"/>
        <p:guide pos="5759"/>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05T15:06:11.298" idx="2">
    <p:pos x="1274" y="842"/>
    <p:text>Das Inhaltsverzeichnis muss noch angepasst werden, je nachdem was in der Präsentation bleibt oder nicht oder falls du noch was verschiebst.</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7E9CB9-021E-4C8A-AD14-6BADCDC8CC3B}" type="slidenum">
              <a:rPr lang="de-DE"/>
              <a:pPr>
                <a:defRPr/>
              </a:pPr>
              <a:t>‹Nr.›</a:t>
            </a:fld>
            <a:endParaRPr lang="de-DE"/>
          </a:p>
        </p:txBody>
      </p:sp>
    </p:spTree>
    <p:extLst>
      <p:ext uri="{BB962C8B-B14F-4D97-AF65-F5344CB8AC3E}">
        <p14:creationId xmlns:p14="http://schemas.microsoft.com/office/powerpoint/2010/main" val="3340457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a:t>
            </a:fld>
            <a:endParaRPr lang="de-DE"/>
          </a:p>
        </p:txBody>
      </p:sp>
    </p:spTree>
    <p:extLst>
      <p:ext uri="{BB962C8B-B14F-4D97-AF65-F5344CB8AC3E}">
        <p14:creationId xmlns:p14="http://schemas.microsoft.com/office/powerpoint/2010/main" val="26652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16</a:t>
            </a:fld>
            <a:endParaRPr lang="de-DE"/>
          </a:p>
        </p:txBody>
      </p:sp>
    </p:spTree>
    <p:extLst>
      <p:ext uri="{BB962C8B-B14F-4D97-AF65-F5344CB8AC3E}">
        <p14:creationId xmlns:p14="http://schemas.microsoft.com/office/powerpoint/2010/main" val="96749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Kommen wir zu den Erkenntnissen aus der Geschichte </a:t>
            </a:r>
            <a:r>
              <a:rPr lang="de-DE" altLang="de-DE" sz="1200" b="1" dirty="0" smtClean="0"/>
              <a:t>(KLICK)</a:t>
            </a:r>
          </a:p>
          <a:p>
            <a:pPr eaLnBrk="1" hangingPunct="1"/>
            <a:r>
              <a:rPr lang="de-DE" altLang="de-DE" sz="1200" dirty="0" smtClean="0"/>
              <a:t>Findet das Zusammenleben einer Gesellschaft in überschaubaren Zusammenhängen statt, so ist sichtbar wann welche Dinge geschehen, es bedarf keiner Verabredung oder sie bleiben relativ unbestimmt: „wenn die Kühe von der Weide kommen“ </a:t>
            </a:r>
            <a:r>
              <a:rPr lang="de-DE" altLang="de-DE" sz="1200" b="1" dirty="0" smtClean="0"/>
              <a:t>(KLICK)</a:t>
            </a:r>
          </a:p>
          <a:p>
            <a:pPr eaLnBrk="1" hangingPunct="1"/>
            <a:r>
              <a:rPr lang="de-DE" altLang="de-DE" sz="1200" dirty="0" smtClean="0"/>
              <a:t>Eine gemeinsame Rhythmisierung der Zeit erfolgt erst mit der Entwicklung komplexer Arbeitsprojekte, wie der Bewässerung von Anbauflächen und der Steuerung größerer Völker. Der Kalender entsteht und regelt Arbeits- und Feierzeit, definiert Chroniken von Herrschaft und führt zur Geschichtsschreibung jenseits religiöser Mythen. </a:t>
            </a:r>
            <a:r>
              <a:rPr lang="de-DE" altLang="de-DE" sz="1200" b="1" dirty="0" smtClean="0"/>
              <a:t>(Exkurs Judentum)</a:t>
            </a:r>
          </a:p>
          <a:p>
            <a:pPr eaLnBrk="1" hangingPunct="1"/>
            <a:r>
              <a:rPr lang="de-DE" altLang="de-DE" sz="1200" dirty="0" smtClean="0"/>
              <a:t>Damit entsteht auch Herrschaftsgeschichte, deren Wirkung wir bspw. in der </a:t>
            </a:r>
            <a:r>
              <a:rPr lang="de-DE" altLang="de-DE" sz="1200" dirty="0" err="1" smtClean="0"/>
              <a:t>Benamung</a:t>
            </a:r>
            <a:r>
              <a:rPr lang="de-DE" altLang="de-DE" sz="1200" dirty="0" smtClean="0"/>
              <a:t> unserer Monate Juli / August noch wiederfinden. </a:t>
            </a:r>
            <a:r>
              <a:rPr lang="de-DE" altLang="de-DE" sz="1200" b="1" dirty="0" smtClean="0"/>
              <a:t>(KLICK)</a:t>
            </a:r>
            <a:endParaRPr lang="de-DE" altLang="de-DE" sz="1200" dirty="0" smtClean="0"/>
          </a:p>
          <a:p>
            <a:pPr eaLnBrk="1" hangingPunct="1"/>
            <a:r>
              <a:rPr lang="de-DE" altLang="de-DE" sz="1200" dirty="0" smtClean="0"/>
              <a:t>Auf die Vorstellungen von der Zeit haben Religionen großen Einfluss. So hat das Christentum in besonderer Weise die Gegenwart mit der Zukunft verbunden, weil Gott als Mensch in die Gegenwart der Welt eingetreten ist und zum Handeln in der Gegenwart auffordert und zugleich auf Zukunft verweist. Der Mensch ist also aufgefordert die unmittelbare Zukunft zu gestalten und zugleich durch die Taufe in Erwartung der jenseitigen Erlösung.  </a:t>
            </a:r>
          </a:p>
          <a:p>
            <a:pPr eaLnBrk="1" hangingPunct="1"/>
            <a:r>
              <a:rPr lang="de-DE" altLang="de-DE" sz="1200" dirty="0" smtClean="0"/>
              <a:t>Dieses nach vorn zu gestaltende Zeitverständnis ist nicht selbstverständlich und ebbt auch im Mittelalter ab zu einer Diesseits-Jenseits-Vorstellung in der die Kirchengeschichte zur Heilsgeschichte wird, die Segen verspricht, bei Ertragen des irdischen Loses.</a:t>
            </a:r>
          </a:p>
          <a:p>
            <a:pPr eaLnBrk="1" hangingPunct="1"/>
            <a:r>
              <a:rPr lang="de-DE" altLang="de-DE" sz="1200" dirty="0" smtClean="0"/>
              <a:t>Erst der Fernhandel bricht diese Vorstellungen auf, bringt die Uhr von der Kirche ans Rathaus. Der entfesselte Handel macht  Zeit zu Geld, der Umschlagsrhythmus bestimmt den Gewinn, wie man an der Organisation des Krupp-Werkes ersehen kann, unmittelbar angeschlossen an die Schiene und Fluss. Tempo wird für eine lange Zeit zum Zauberwort des Fortschritts.</a:t>
            </a:r>
          </a:p>
          <a:p>
            <a:pPr eaLnBrk="1" hangingPunct="1"/>
            <a:r>
              <a:rPr lang="de-DE" altLang="de-DE" sz="1200" dirty="0" smtClean="0"/>
              <a:t>Schließlich gelangt die Uhrzeit in jeden Haushalt und an jedes Handgelenk, oder Handy. Wird allgegenwärtiges, verinnerlichtes Steuerungsinstrument individualisierten Lebens.</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17</a:t>
            </a:fld>
            <a:endParaRPr lang="de-DE"/>
          </a:p>
        </p:txBody>
      </p:sp>
    </p:spTree>
    <p:extLst>
      <p:ext uri="{BB962C8B-B14F-4D97-AF65-F5344CB8AC3E}">
        <p14:creationId xmlns:p14="http://schemas.microsoft.com/office/powerpoint/2010/main" val="159016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Aus diesen Betrachtungen ergeben sich für die Untersuchung, dass eher statische Zeitvorstellungen, wie wir sie in Ägypten und dem Mittelalter finden wohl eher in Berufen anzutreffen sein werden, die von gleichbleibend wiederkehrenden Prozessen geprägt sind.</a:t>
            </a:r>
          </a:p>
          <a:p>
            <a:pPr eaLnBrk="1" hangingPunct="1"/>
            <a:r>
              <a:rPr lang="de-DE" altLang="de-DE" sz="1200" dirty="0" smtClean="0"/>
              <a:t>Umgekehrt lässt sich ein dynamische Zeitbewusstsein bei Berufen mit Gestaltungsmöglichkeiten und Abwechslung vermuten</a:t>
            </a:r>
          </a:p>
          <a:p>
            <a:pPr eaLnBrk="1" hangingPunct="1"/>
            <a:r>
              <a:rPr lang="de-DE" altLang="de-DE" sz="1200" dirty="0" smtClean="0"/>
              <a:t>Und</a:t>
            </a:r>
          </a:p>
          <a:p>
            <a:pPr eaLnBrk="1" hangingPunct="1"/>
            <a:r>
              <a:rPr lang="de-DE" altLang="de-DE" sz="1200" dirty="0" smtClean="0"/>
              <a:t>Eine größere Bedeutung der Uhrzeit wird sich in jenen Berufen finden, die an den Schnittstellen zwischen gesellschaftlichen Teilbereichen angesiedelt sind.</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18</a:t>
            </a:fld>
            <a:endParaRPr lang="de-DE"/>
          </a:p>
        </p:txBody>
      </p:sp>
    </p:spTree>
    <p:extLst>
      <p:ext uri="{BB962C8B-B14F-4D97-AF65-F5344CB8AC3E}">
        <p14:creationId xmlns:p14="http://schemas.microsoft.com/office/powerpoint/2010/main" val="250856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Fasse ich die Erkenntnisse aus der Philosophie und den Sozialwissenschaften zusammen, so wird deutlich, dass:</a:t>
            </a:r>
            <a:br>
              <a:rPr lang="de-DE" altLang="de-DE" sz="1200" dirty="0" smtClean="0"/>
            </a:br>
            <a:r>
              <a:rPr lang="de-DE" altLang="de-DE" sz="1200" dirty="0" smtClean="0"/>
              <a:t>- die individuelle Lebenseinstellung auch prägend auf die Berufszeit wirkt.</a:t>
            </a:r>
          </a:p>
          <a:p>
            <a:pPr eaLnBrk="1" hangingPunct="1">
              <a:buFontTx/>
              <a:buChar char="-"/>
            </a:pPr>
            <a:r>
              <a:rPr lang="de-DE" altLang="de-DE" sz="1200" dirty="0" smtClean="0"/>
              <a:t> Berufe wenn sie an Schnittstellen verschiedener gesellschaftlicher Handlungsbereiche angesiedelt sind, sie deren zeitliche Synchronisation übernehmen und dann auch mehrere Zeiten aufeinander abstimmen müssen</a:t>
            </a:r>
          </a:p>
          <a:p>
            <a:pPr eaLnBrk="1" hangingPunct="1">
              <a:buFontTx/>
              <a:buChar char="-"/>
            </a:pPr>
            <a:r>
              <a:rPr lang="de-DE" altLang="de-DE" sz="1200" dirty="0" smtClean="0"/>
              <a:t> Aufgrund der unterschiedlichen Anforderungen und Entstehungszusammenhänge von Berufen in ihnen unterschiedliche Zeiten Dominanz haben </a:t>
            </a:r>
            <a:r>
              <a:rPr lang="de-DE" altLang="de-DE" b="1" dirty="0" smtClean="0"/>
              <a:t>(KLICK)</a:t>
            </a:r>
            <a:endParaRPr lang="de-DE" altLang="de-DE" sz="1200" dirty="0" smtClean="0"/>
          </a:p>
          <a:p>
            <a:pPr eaLnBrk="1" hangingPunct="1"/>
            <a:endParaRPr lang="de-DE" altLang="de-DE" sz="1200" dirty="0" smtClean="0"/>
          </a:p>
          <a:p>
            <a:pPr eaLnBrk="1" hangingPunct="1"/>
            <a:r>
              <a:rPr lang="de-DE" altLang="de-DE" sz="1200" dirty="0" smtClean="0"/>
              <a:t>Demzufolge muss eine Empirie dieser hier nur skizzierten Komplexität Rechnung tragen und die verschiedenen Quellen der Zeit berücksichtigen.</a:t>
            </a:r>
          </a:p>
          <a:p>
            <a:pPr eaLnBrk="1" hangingPunct="1"/>
            <a:r>
              <a:rPr lang="de-DE" altLang="de-DE" sz="1200" dirty="0" smtClean="0"/>
              <a:t>Dazu liegen kaum Forschungsarbeiten vor, die wenigen beziehen sich auf Kulturvergleiche zwischen Ländern, so dass eine eigenständige Empirie ohne Vorlagen entwickelt werden musste.</a:t>
            </a:r>
          </a:p>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21</a:t>
            </a:fld>
            <a:endParaRPr lang="de-DE"/>
          </a:p>
        </p:txBody>
      </p:sp>
    </p:spTree>
    <p:extLst>
      <p:ext uri="{BB962C8B-B14F-4D97-AF65-F5344CB8AC3E}">
        <p14:creationId xmlns:p14="http://schemas.microsoft.com/office/powerpoint/2010/main" val="401379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23</a:t>
            </a:fld>
            <a:endParaRPr lang="de-DE"/>
          </a:p>
        </p:txBody>
      </p:sp>
    </p:spTree>
    <p:extLst>
      <p:ext uri="{BB962C8B-B14F-4D97-AF65-F5344CB8AC3E}">
        <p14:creationId xmlns:p14="http://schemas.microsoft.com/office/powerpoint/2010/main" val="270546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Nach der Herausbildung vereinfachter Modelle von Zeit mussten Berufe gefunden werden, die besondere Zeitvorstellungen aufweisen. </a:t>
            </a:r>
            <a:r>
              <a:rPr lang="de-DE" altLang="de-DE" b="1" dirty="0" smtClean="0"/>
              <a:t>(KLICK)</a:t>
            </a:r>
            <a:endParaRPr lang="de-DE" altLang="de-DE" sz="1200" dirty="0" smtClean="0"/>
          </a:p>
          <a:p>
            <a:pPr eaLnBrk="1" hangingPunct="1"/>
            <a:r>
              <a:rPr lang="de-DE" altLang="de-DE" sz="1200" dirty="0" smtClean="0"/>
              <a:t>Die Hebammen wurden ausgewählt, weil die zeitlichen Abläufe ihrer Arbeit gebunden sind an natürliche Vorgänge. </a:t>
            </a:r>
            <a:r>
              <a:rPr lang="de-DE" altLang="de-DE" b="1" dirty="0" smtClean="0"/>
              <a:t>(KLICK)</a:t>
            </a:r>
            <a:endParaRPr lang="de-DE" altLang="de-DE" sz="1200" dirty="0" smtClean="0"/>
          </a:p>
          <a:p>
            <a:pPr eaLnBrk="1" hangingPunct="1"/>
            <a:r>
              <a:rPr lang="de-DE" altLang="de-DE" sz="1200" dirty="0" smtClean="0"/>
              <a:t>Bei den Straßenbahnfahrern nahm ich an, dass sie geprägt sind von der Beförderung von einem Ort zu einem anderen innerhalb einer bestimmten Zeit und dass sie so ein lineares Zeitbewusstsein aufweisen. </a:t>
            </a:r>
            <a:r>
              <a:rPr lang="de-DE" altLang="de-DE" b="1" dirty="0" smtClean="0"/>
              <a:t>(KLICK)</a:t>
            </a:r>
            <a:endParaRPr lang="de-DE" altLang="de-DE" sz="1200" dirty="0" smtClean="0"/>
          </a:p>
          <a:p>
            <a:pPr eaLnBrk="1" hangingPunct="1"/>
            <a:r>
              <a:rPr lang="de-DE" altLang="de-DE" sz="1200" dirty="0" smtClean="0"/>
              <a:t>Bei leitenden Angestellten und Bauleitern unterstellte ich eine Berücksichtigung des Verhältnisses von Zeit und Geld und eine Vorstellung, die Zeit einteilt und Prozesse in der Zeit bezogen auf Effizienz zu organisieren sucht. </a:t>
            </a:r>
            <a:r>
              <a:rPr lang="de-DE" altLang="de-DE" b="1" dirty="0" smtClean="0"/>
              <a:t>(KLICK)</a:t>
            </a:r>
            <a:r>
              <a:rPr lang="de-DE" altLang="de-DE" sz="1200" dirty="0" smtClean="0"/>
              <a:t> </a:t>
            </a:r>
          </a:p>
          <a:p>
            <a:pPr eaLnBrk="1" hangingPunct="1"/>
            <a:r>
              <a:rPr lang="de-DE" altLang="de-DE" sz="1200" dirty="0" smtClean="0"/>
              <a:t>Die Künstler hingegen repräsentierten eine Berufsgruppe in der der Kairos, die Gunst der Stunde, der rechte Moment zu finden und im künstlerischen Werk einzufangen ist. Demzufolge müssen sie auf die eigene Zeit achten.</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24</a:t>
            </a:fld>
            <a:endParaRPr lang="de-DE"/>
          </a:p>
        </p:txBody>
      </p:sp>
    </p:spTree>
    <p:extLst>
      <p:ext uri="{BB962C8B-B14F-4D97-AF65-F5344CB8AC3E}">
        <p14:creationId xmlns:p14="http://schemas.microsoft.com/office/powerpoint/2010/main" val="144987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Bei all diesen Überlegungen sollte aber die Empirie auch Einflussfaktoren in den Blick nehmen, die sich nicht aus dem Berufen ergeben. Sie müssten zum einen isoliert werden, oder bezogen auf die Wirksamkeit in den einzelnen Berufen vielleicht auch Hinweise auf den Zusammenhang von „Eigenzeit“ und „Verhältnis zu Zeit“ und Berufswahl geben.</a:t>
            </a:r>
          </a:p>
          <a:p>
            <a:pPr eaLnBrk="1" hangingPunct="1"/>
            <a:r>
              <a:rPr lang="de-DE" altLang="de-DE" sz="1200" dirty="0" smtClean="0"/>
              <a:t>Die oben stehende Grafik zeigt Ihnen einige Aspekte, die in der Befragung berücksichtigt wurden und verdichtet sie zu den Leitkategorien bei der inhaltsanalytischen Auswertung.</a:t>
            </a:r>
          </a:p>
          <a:p>
            <a:pPr eaLnBrk="1" hangingPunct="1"/>
            <a:r>
              <a:rPr lang="de-DE" altLang="de-DE" sz="1200" dirty="0" smtClean="0"/>
              <a:t>Ich will Ihnen nun einige exemplarische Hinweise aus den empirischen Ergebnissen vorstellen.  </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25</a:t>
            </a:fld>
            <a:endParaRPr lang="de-DE"/>
          </a:p>
        </p:txBody>
      </p:sp>
    </p:spTree>
    <p:extLst>
      <p:ext uri="{BB962C8B-B14F-4D97-AF65-F5344CB8AC3E}">
        <p14:creationId xmlns:p14="http://schemas.microsoft.com/office/powerpoint/2010/main" val="213706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Zunächst will ich ein paar Kontrastierungen aufzeigen, die sich aus der Inhaltsanalyse ergaben:</a:t>
            </a:r>
          </a:p>
          <a:p>
            <a:pPr eaLnBrk="1" hangingPunct="1">
              <a:buFontTx/>
              <a:buChar char="-"/>
            </a:pPr>
            <a:r>
              <a:rPr lang="de-DE" altLang="de-DE" sz="1200" dirty="0" smtClean="0"/>
              <a:t> Für die Hebammen dienten die Hobbys der Entspannung und Begegnung mit anderen, während sie bei den leitenden Angestellten mit Leistungsansprüchen versehen waren (Turnierreiten, Schmetterlingssammlung, Fossilien).</a:t>
            </a:r>
          </a:p>
          <a:p>
            <a:pPr eaLnBrk="1" hangingPunct="1">
              <a:buFontTx/>
              <a:buChar char="-"/>
            </a:pPr>
            <a:r>
              <a:rPr lang="de-DE" altLang="de-DE" sz="1200" dirty="0" smtClean="0"/>
              <a:t> Auch war auffällig, dass die leitenden Angestellten zu einem sehr frühen Zeitpunkt die Uhr lernten und ihre Zeit früh selbständig gestalteten. </a:t>
            </a:r>
          </a:p>
          <a:p>
            <a:pPr eaLnBrk="1" hangingPunct="1">
              <a:buFontTx/>
              <a:buChar char="-"/>
            </a:pPr>
            <a:r>
              <a:rPr lang="de-DE" altLang="de-DE" sz="1200" dirty="0" smtClean="0"/>
              <a:t> Daneben zeigten sich auch auf die Zukunft bezogen unterschiedliche Orientierungen. Sind die Hebammen sehr zufrieden mit ihrem Beruf und weisen keinerlei Karriereorientierung auf, so ist diese bei den leitenden sehr ausgeprägt und nicht an die aktuelle Branche gebunden aus der sie stammen.</a:t>
            </a:r>
          </a:p>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26</a:t>
            </a:fld>
            <a:endParaRPr lang="de-DE"/>
          </a:p>
        </p:txBody>
      </p:sp>
    </p:spTree>
    <p:extLst>
      <p:ext uri="{BB962C8B-B14F-4D97-AF65-F5344CB8AC3E}">
        <p14:creationId xmlns:p14="http://schemas.microsoft.com/office/powerpoint/2010/main" val="333187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Neben der inhaltsanalytischen Auswertung, die sich auf alle Aussagen in den Interviews bezog, erfolgte eine zweite Auswertung, die den Theoriebildungsprozess dahingehend unterstützte, dass sie aus den Aussagen zum Zeiterleben im Beruf Phänomene herausarbeitete.</a:t>
            </a:r>
          </a:p>
          <a:p>
            <a:pPr eaLnBrk="1" hangingPunct="1"/>
            <a:r>
              <a:rPr lang="de-DE" altLang="de-DE" sz="1200" dirty="0" smtClean="0"/>
              <a:t> Dies geschah mittels Feinanalysen angelehnt an die </a:t>
            </a:r>
            <a:r>
              <a:rPr lang="de-DE" altLang="de-DE" sz="1200" dirty="0" err="1" smtClean="0"/>
              <a:t>grounded</a:t>
            </a:r>
            <a:r>
              <a:rPr lang="de-DE" altLang="de-DE" sz="1200" dirty="0" smtClean="0"/>
              <a:t> </a:t>
            </a:r>
            <a:r>
              <a:rPr lang="de-DE" altLang="de-DE" sz="1200" dirty="0" err="1" smtClean="0"/>
              <a:t>theory</a:t>
            </a:r>
            <a:r>
              <a:rPr lang="de-DE" altLang="de-DE" sz="1200" dirty="0" smtClean="0"/>
              <a:t>. </a:t>
            </a:r>
            <a:r>
              <a:rPr lang="de-DE" altLang="de-DE" sz="1200" b="1" dirty="0" smtClean="0"/>
              <a:t>(KLICK)</a:t>
            </a:r>
          </a:p>
          <a:p>
            <a:pPr eaLnBrk="1" hangingPunct="1"/>
            <a:r>
              <a:rPr lang="de-DE" altLang="de-DE" sz="1200" dirty="0" smtClean="0"/>
              <a:t>Auch hierzu will ich ihnen exemplarische Ergebnisse vorstellen:</a:t>
            </a:r>
          </a:p>
          <a:p>
            <a:pPr eaLnBrk="1" hangingPunct="1"/>
            <a:r>
              <a:rPr lang="de-DE" altLang="de-DE" sz="1200" dirty="0" smtClean="0"/>
              <a:t>Sie finden immer an den äußeren Zweigen die Aussagen und zur Mitte hin die Verdichtungen.</a:t>
            </a:r>
          </a:p>
          <a:p>
            <a:pPr eaLnBrk="1" hangingPunct="1"/>
            <a:r>
              <a:rPr lang="de-DE" altLang="de-DE" sz="1200" dirty="0" smtClean="0"/>
              <a:t>Für die Straßenbahnfahrer ist das Sein in der Fahrplanzeit bestimmend. Bei ihnen ist die Zeit für die Handlungen sehr eng vorgegeben, so dass sie sie mit viel Routine in der permanenten Wiederholung vollführen. Entstehen dann durch unvorhergesehene Ereignisse Verzögerungen, so erzeugt die Abweichung Stress, bis wieder der Normalverlauf erreicht ist.</a:t>
            </a:r>
          </a:p>
          <a:p>
            <a:pPr eaLnBrk="1" hangingPunct="1"/>
            <a:r>
              <a:rPr lang="de-DE" altLang="de-DE" sz="1200" dirty="0" smtClean="0"/>
              <a:t>Ihre Handlungsspielräume sind gering, werden aber unterschiedlich wahrgenommen.</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27</a:t>
            </a:fld>
            <a:endParaRPr lang="de-DE"/>
          </a:p>
        </p:txBody>
      </p:sp>
    </p:spTree>
    <p:extLst>
      <p:ext uri="{BB962C8B-B14F-4D97-AF65-F5344CB8AC3E}">
        <p14:creationId xmlns:p14="http://schemas.microsoft.com/office/powerpoint/2010/main" val="41741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Hingegen zeigt sich die „Berufszeit“ der Künstler als eine Zeit jenseits der Uhrzeit. Sie richten ihre Zeit im Beruf an ihren kreativen Phasen aus und stellen sich auf die innere Uhr um, wenn sie arbeiten. Dieser, mit ihrem Beruf verbundenen Eigenzeit unterwerfen sie auch alle anderen Lebensbereiche, die sie überwiegend als Begrenzungen für ihre künstlerische Tätigkeit erfahren.</a:t>
            </a:r>
          </a:p>
          <a:p>
            <a:pPr eaLnBrk="1" hangingPunct="1"/>
            <a:r>
              <a:rPr lang="de-DE" altLang="de-DE" sz="1200" dirty="0" smtClean="0"/>
              <a:t>„Grenzen“ der Eigenzeit ergeben sich, laut ihren Aussagen aus den eigenen Qualitätsansprüchen die sie entscheiden lassen, wann ein Produkt fertig ist. Daneben begrenzen sie äußere Einflussfaktoren, wie der Trocknungsprozess der Farben oder das Wetter.</a:t>
            </a:r>
          </a:p>
          <a:p>
            <a:pPr eaLnBrk="1" hangingPunct="1"/>
            <a:r>
              <a:rPr lang="de-DE" altLang="de-DE" sz="1200" dirty="0" smtClean="0"/>
              <a:t>Lediglich ein Künstler erwähnte den Markt und die Konkurrenz, die bei ihm zum Teil zur Beschleunigung der Erstellung von Produkten führt.</a:t>
            </a:r>
          </a:p>
          <a:p>
            <a:pPr eaLnBrk="1" hangingPunct="1"/>
            <a:endParaRPr lang="de-DE" altLang="de-DE" sz="1200" dirty="0" smtClean="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28</a:t>
            </a:fld>
            <a:endParaRPr lang="de-DE"/>
          </a:p>
        </p:txBody>
      </p:sp>
    </p:spTree>
    <p:extLst>
      <p:ext uri="{BB962C8B-B14F-4D97-AF65-F5344CB8AC3E}">
        <p14:creationId xmlns:p14="http://schemas.microsoft.com/office/powerpoint/2010/main" val="149923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Bevor ich in meinen Vortrag einsteige möchte ich Ihnen einen kurzen Überblick über das geben, was Sie zu erwarten haben, dabei verzichte ich nach Rücksprache auf die Erkenntnisse aus der Philosophie und Soziologie, weil ich Sie bei Ihnen als bekannt voraussetze.</a:t>
            </a:r>
          </a:p>
          <a:p>
            <a:pPr eaLnBrk="1" hangingPunct="1"/>
            <a:r>
              <a:rPr lang="de-DE" altLang="de-DE" sz="1200" dirty="0" smtClean="0"/>
              <a:t>Zum Einstieg werde ich den Zugang zum Beruf von verbreiteteren Zugangsweisen unterscheiden und die Arbeit in den aktuellen Kontext einbinden sowie die Kernthese der Arbeit verdeutlichen.</a:t>
            </a:r>
          </a:p>
          <a:p>
            <a:pPr eaLnBrk="1" hangingPunct="1"/>
            <a:r>
              <a:rPr lang="de-DE" altLang="de-DE" sz="1200" dirty="0" smtClean="0"/>
              <a:t>Dann gebe ich einen Überblick über den Aufbau der Arbeit und zur empirischen Vorgehensweise. </a:t>
            </a:r>
          </a:p>
          <a:p>
            <a:pPr eaLnBrk="1" hangingPunct="1"/>
            <a:r>
              <a:rPr lang="de-DE" altLang="de-DE" sz="1200" dirty="0" smtClean="0"/>
              <a:t>Schließlich möchte ich Ihnen ein paar Ergebnisse aus der Arbeit geben und mit einer selbstkritischen Einschätzung und einem Ausblick enden, in dem ich mögliche Erträge für die Praxis beruflicher Bildung und die Berufsbildungsforschung aufzeige.</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3</a:t>
            </a:fld>
            <a:endParaRPr lang="de-DE"/>
          </a:p>
        </p:txBody>
      </p:sp>
    </p:spTree>
    <p:extLst>
      <p:ext uri="{BB962C8B-B14F-4D97-AF65-F5344CB8AC3E}">
        <p14:creationId xmlns:p14="http://schemas.microsoft.com/office/powerpoint/2010/main" val="355735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lnSpc>
                <a:spcPct val="90000"/>
              </a:lnSpc>
            </a:pPr>
            <a:r>
              <a:rPr lang="de-DE" altLang="de-DE" dirty="0" smtClean="0"/>
              <a:t>In der Zusammenschau der unterschiedlichen Analysen zeigen sich, dass obgleich alle Befragten mit der Uhrzeit in Deutschland aufgewachsen sind, deutliche Unterschiede bei den Vorstellungen und dem Umgang mit Zeit.</a:t>
            </a:r>
          </a:p>
          <a:p>
            <a:pPr eaLnBrk="1" hangingPunct="1">
              <a:lnSpc>
                <a:spcPct val="90000"/>
              </a:lnSpc>
            </a:pPr>
            <a:r>
              <a:rPr lang="de-DE" altLang="de-DE" dirty="0" smtClean="0"/>
              <a:t>Die leitenden </a:t>
            </a:r>
            <a:r>
              <a:rPr lang="de-DE" altLang="de-DE" b="1" dirty="0" smtClean="0"/>
              <a:t>Angestellten</a:t>
            </a:r>
            <a:r>
              <a:rPr lang="de-DE" altLang="de-DE" dirty="0" smtClean="0"/>
              <a:t> kann man als Zeitteiler verstehen. Sie versuchen sich selbst und die ihnen Unterstellten nach festgelegten Planungszeiten in die </a:t>
            </a:r>
            <a:r>
              <a:rPr lang="de-DE" altLang="de-DE" dirty="0" err="1" smtClean="0"/>
              <a:t>Planzeit</a:t>
            </a:r>
            <a:r>
              <a:rPr lang="de-DE" altLang="de-DE" dirty="0" smtClean="0"/>
              <a:t> einzuteilen. Dabei vermitteln sie selbst zwischen den unterschiedlichen Zeiten die sich ergeben aus der zur Verfügung stehenden Arbeiter, den Fertigstellungszielen, den Wünschen der Kunden und den Gegebenheiten des Materials.</a:t>
            </a:r>
          </a:p>
          <a:p>
            <a:pPr eaLnBrk="1" hangingPunct="1">
              <a:lnSpc>
                <a:spcPct val="90000"/>
              </a:lnSpc>
            </a:pPr>
            <a:r>
              <a:rPr lang="de-DE" altLang="de-DE" dirty="0" smtClean="0"/>
              <a:t>Die </a:t>
            </a:r>
            <a:r>
              <a:rPr lang="de-DE" altLang="de-DE" b="1" dirty="0" smtClean="0"/>
              <a:t>Straßenbahnfahrer</a:t>
            </a:r>
            <a:r>
              <a:rPr lang="de-DE" altLang="de-DE" dirty="0" smtClean="0"/>
              <a:t> passen sich an die immer wiederkehrende starre Fahrplanzeit an und fügen ihre Aktivitäten minutengenau in diese Zeit. Damit gewährleisten sie die Pünktlichkeit der Fahrgäste, die zugleich ihr oberstes Ziel ist. Freie Zeit – Wartezeit- wird vergeudet erlebt, so sehr, dass sie auch in der Freizeit und im Urlaub ihre Zeit sehr genau vorgeplant empfinden. Sie haben keine Zeit, die Zeit hat sie.</a:t>
            </a:r>
          </a:p>
          <a:p>
            <a:pPr eaLnBrk="1" hangingPunct="1">
              <a:lnSpc>
                <a:spcPct val="90000"/>
              </a:lnSpc>
            </a:pPr>
            <a:r>
              <a:rPr lang="de-DE" altLang="de-DE" dirty="0" smtClean="0"/>
              <a:t>Für die </a:t>
            </a:r>
            <a:r>
              <a:rPr lang="de-DE" altLang="de-DE" b="1" dirty="0" smtClean="0"/>
              <a:t>Hebammen</a:t>
            </a:r>
            <a:r>
              <a:rPr lang="de-DE" altLang="de-DE" dirty="0" smtClean="0"/>
              <a:t> ist die Natur der entscheidende Zeitgeber, sich den natürlichen Prozessen mit ihrer Zeit anzupassen ist Garant für einen guten Geburtsverlauf. Dies erfordert Flexibilität und Geduld. „Ruhe auszustrahlen, die man selbst nicht hat:“ und damit Zeit zu schaffen, wie sie sagen.</a:t>
            </a:r>
          </a:p>
          <a:p>
            <a:pPr eaLnBrk="1" hangingPunct="1">
              <a:lnSpc>
                <a:spcPct val="90000"/>
              </a:lnSpc>
            </a:pPr>
            <a:r>
              <a:rPr lang="de-DE" altLang="de-DE" dirty="0" smtClean="0"/>
              <a:t>Wie schon bei der letzten Folie aufgezeigt orientieren sich die </a:t>
            </a:r>
            <a:r>
              <a:rPr lang="de-DE" altLang="de-DE" b="1" dirty="0" smtClean="0"/>
              <a:t>Künstler</a:t>
            </a:r>
            <a:r>
              <a:rPr lang="de-DE" altLang="de-DE" dirty="0" smtClean="0"/>
              <a:t> in Gänze auf ihre Eigenzeit, die Ignoranz gegenüber der Uhrzeit ist notwendig um sich dem gegenwärtigen Augenblick zu widmen und diesen unverwechselbar in der Kunst zur Geltung zu bringen. Diesem Ziel unterwerfen sie ihre gesamte Lebenszeit.</a:t>
            </a:r>
          </a:p>
          <a:p>
            <a:pPr eaLnBrk="1" hangingPunct="1"/>
            <a:r>
              <a:rPr lang="de-DE" altLang="de-DE" dirty="0" smtClean="0"/>
              <a:t>Vergleicht man nun die Berufe miteinander, so finden sich Parallelen:</a:t>
            </a:r>
          </a:p>
          <a:p>
            <a:pPr eaLnBrk="1" hangingPunct="1"/>
            <a:r>
              <a:rPr lang="de-DE" altLang="de-DE" dirty="0" smtClean="0"/>
              <a:t>Sowohl die Künstler, als auch die leitenden Angestellten empfinden sich wesentlich selbst als Gestalter der Zeit. Die Künstler, weil sie ihre Zeit an ihrer Kreativität ausrichten, die leitenden Angestellten, weil sie ihre Zeit an selbstgesetzten Zielen orientieren.</a:t>
            </a:r>
          </a:p>
          <a:p>
            <a:pPr eaLnBrk="1" hangingPunct="1"/>
            <a:r>
              <a:rPr lang="de-DE" altLang="de-DE" dirty="0" smtClean="0"/>
              <a:t>Bei Hebammen und Straßenbahnfahrer findet man eine starke Orientierung an fremden Zeiten, die entweder von natürlichen Prozessen oder vom Fahrplan vorgegeben sind.</a:t>
            </a:r>
          </a:p>
          <a:p>
            <a:pPr eaLnBrk="1" hangingPunct="1"/>
            <a:r>
              <a:rPr lang="de-DE" altLang="de-DE" dirty="0" smtClean="0"/>
              <a:t>Hebammen und Künstler gleichen sich hingegen durch ihre Orientierung auf den gegenwärtigen Augenblick, die aktuellen Bedürfnisse der werdenden Mutter, oder das Jetzt des künstlerischen Prozesses, der die volle Aufmerksamkeit erfordert.</a:t>
            </a:r>
          </a:p>
          <a:p>
            <a:pPr eaLnBrk="1" hangingPunct="1"/>
            <a:r>
              <a:rPr lang="de-DE" altLang="de-DE" dirty="0" smtClean="0"/>
              <a:t>Bei Straßenbahnfahrern und Leitenden Angestellten gibt es eine hohe Beachtung der Uhrzeit, sie ist die Grundlage für die Synchronisation der geplanten Reisezeit der Fahrgäste und der eigenen Handlungszeit durch den Fahrplan einerseits und die Abstimmung der eigenen Handlungszeit auf die jeweiligen Projekterfordernisse der Baustellen, Planungen und Kundengespräche andererseits, die selbst zeitlich gesteuert werden. </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29</a:t>
            </a:fld>
            <a:endParaRPr lang="de-DE"/>
          </a:p>
        </p:txBody>
      </p:sp>
    </p:spTree>
    <p:extLst>
      <p:ext uri="{BB962C8B-B14F-4D97-AF65-F5344CB8AC3E}">
        <p14:creationId xmlns:p14="http://schemas.microsoft.com/office/powerpoint/2010/main" val="15324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30</a:t>
            </a:fld>
            <a:endParaRPr lang="de-DE"/>
          </a:p>
        </p:txBody>
      </p:sp>
    </p:spTree>
    <p:extLst>
      <p:ext uri="{BB962C8B-B14F-4D97-AF65-F5344CB8AC3E}">
        <p14:creationId xmlns:p14="http://schemas.microsoft.com/office/powerpoint/2010/main" val="104758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31</a:t>
            </a:fld>
            <a:endParaRPr lang="de-DE"/>
          </a:p>
        </p:txBody>
      </p:sp>
    </p:spTree>
    <p:extLst>
      <p:ext uri="{BB962C8B-B14F-4D97-AF65-F5344CB8AC3E}">
        <p14:creationId xmlns:p14="http://schemas.microsoft.com/office/powerpoint/2010/main" val="93951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Abschließend will ich gerne noch einige Anmerkungen zur gesamten Arbeit machen.</a:t>
            </a:r>
          </a:p>
          <a:p>
            <a:pPr eaLnBrk="1" hangingPunct="1"/>
            <a:r>
              <a:rPr lang="de-DE" altLang="de-DE" dirty="0" smtClean="0"/>
              <a:t>Es gibt Theorieüberschüsse, wie ich bereits erwähnte, die in der Empirie keinen Eingang fanden. So zeigt sich gerade in den sozialwissenschaftlichen Studien zu Zeit ein deutlicher Zusammenhang zwischen Zeit und Macht, der sich andeutungsweise bei den leitenden Angestellten findet, dem aber nicht systematisch nachgegangen wurde.</a:t>
            </a:r>
          </a:p>
          <a:p>
            <a:pPr eaLnBrk="1" hangingPunct="1"/>
            <a:r>
              <a:rPr lang="de-DE" altLang="de-DE" dirty="0" smtClean="0"/>
              <a:t>Ähnliches gilt für die Wechselwirkungen von Zeit in den jeweiligen Organisationen, in denen Berufe ausgeübt werden und der Zeit in den Berufen. </a:t>
            </a:r>
            <a:r>
              <a:rPr lang="de-DE" altLang="de-DE" b="1" dirty="0" smtClean="0"/>
              <a:t>(KLICK)</a:t>
            </a:r>
            <a:endParaRPr lang="de-DE" altLang="de-DE" dirty="0" smtClean="0"/>
          </a:p>
          <a:p>
            <a:pPr eaLnBrk="1" hangingPunct="1"/>
            <a:r>
              <a:rPr lang="de-DE" altLang="de-DE" dirty="0" smtClean="0"/>
              <a:t>Das Arbeitsprojekt der vorliegenden Dissertation hatte mit Problemen zu tun, die in dem Phänomen Zeit selbst steckten. Es war eine Theoriekonzeption zugrunde zu legen, ohne dass es möglich war, sich auf ein einfaches Modell zu reduzieren. Zugleich mussten Berufe ausgewählt und das Erhebungs- und Auswertungsverfahren entwickelt werden, ohne das hierzu auf methodische Vorarbeiten im Forschungsfeld zurückgegriffen werden konnte. </a:t>
            </a:r>
          </a:p>
          <a:p>
            <a:pPr eaLnBrk="1" hangingPunct="1"/>
            <a:r>
              <a:rPr lang="de-DE" altLang="de-DE" dirty="0" smtClean="0"/>
              <a:t>So förderte die Erweiterung des eigenen Zeitbegriffs eine Vielzahl von Theorien und Modellen zu tage, die nicht alle in die Empirie Eingang fanden. Deshalb sind die hermeneutischen Arbeiten nicht allein als Vorarbeiten zur Empirie zu verstehen, sondern vielmehr ist die Empirie als Pilotstudie und zur Ergänzung einer berufs- und Zeittheorie zu verstehen.</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32</a:t>
            </a:fld>
            <a:endParaRPr lang="de-DE"/>
          </a:p>
        </p:txBody>
      </p:sp>
    </p:spTree>
    <p:extLst>
      <p:ext uri="{BB962C8B-B14F-4D97-AF65-F5344CB8AC3E}">
        <p14:creationId xmlns:p14="http://schemas.microsoft.com/office/powerpoint/2010/main" val="358061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Abschließend will ich bezogen auf die Berufsbildung noch ein paar denkbare Anknüpfungspunkte deutlich machen:</a:t>
            </a:r>
          </a:p>
          <a:p>
            <a:pPr eaLnBrk="1" hangingPunct="1"/>
            <a:endParaRPr lang="de-DE" altLang="de-DE" dirty="0" smtClean="0"/>
          </a:p>
          <a:p>
            <a:pPr eaLnBrk="1" hangingPunct="1"/>
            <a:r>
              <a:rPr lang="de-DE" altLang="de-DE" dirty="0" smtClean="0"/>
              <a:t>Berufe bieten ein spezifisches Lernpotential hinsichtlich der Gestaltung von Zeit. Dies lässt sich für die curriculare Gestaltung der beruflichen Bildung nutzen und ist bislang gänzlich unerforscht.</a:t>
            </a:r>
          </a:p>
          <a:p>
            <a:pPr eaLnBrk="1" hangingPunct="1"/>
            <a:endParaRPr lang="de-DE" altLang="de-DE" dirty="0" smtClean="0"/>
          </a:p>
          <a:p>
            <a:pPr eaLnBrk="1" hangingPunct="1"/>
            <a:r>
              <a:rPr lang="de-DE" altLang="de-DE" dirty="0" smtClean="0"/>
              <a:t>Berufe lassen sich sinnvoll als Zeitkulturen untersuchen, dabei wären noch deutlicher die Wechselwirkungen von Subjekt und Beruf herauszuarbeiten. Schon jetzt allerdings geben die deutlichen Parallelen innerhalb der Berufe in den biografischen Befragungen zur Zeit, Hinweise für die Berücksichtigung von Zeit für Berufswahlprozesse und die Kompetenzforschung</a:t>
            </a:r>
          </a:p>
          <a:p>
            <a:pPr eaLnBrk="1" hangingPunct="1"/>
            <a:r>
              <a:rPr lang="de-DE" altLang="de-DE" dirty="0" smtClean="0"/>
              <a:t>Schließlich will ich aber auch noch auf ein Ergebnis aus den hermeneutischen Studien hinweisen, das deutlich macht, dass die selbständige Steuerung des eigenen Lebens, oder die „Lebensführungskompetenz“ wie es </a:t>
            </a:r>
            <a:r>
              <a:rPr lang="de-DE" altLang="de-DE" dirty="0" err="1" smtClean="0"/>
              <a:t>Rützel</a:t>
            </a:r>
            <a:r>
              <a:rPr lang="de-DE" altLang="de-DE" dirty="0" smtClean="0"/>
              <a:t> jüngst in einem Beitrag nannte angewiesen ist auf die Fähigkeit Zeit zu gestalten und dies ein drängendes Qualifizierungsfeld insbesondere für die </a:t>
            </a:r>
            <a:r>
              <a:rPr lang="de-DE" altLang="de-DE" dirty="0" err="1" smtClean="0"/>
              <a:t>Benachteiligtenförderung</a:t>
            </a:r>
            <a:r>
              <a:rPr lang="de-DE" altLang="de-DE" dirty="0" smtClean="0"/>
              <a:t> darstellt.</a:t>
            </a:r>
          </a:p>
          <a:p>
            <a:pPr eaLnBrk="1" hangingPunct="1"/>
            <a:endParaRPr lang="de-DE" altLang="de-DE" dirty="0" smtClean="0"/>
          </a:p>
          <a:p>
            <a:pPr eaLnBrk="1" hangingPunct="1"/>
            <a:r>
              <a:rPr lang="de-DE" altLang="de-DE" dirty="0" smtClean="0"/>
              <a:t>Ich danke Ihnen und Euch für die Aufmerksamkeit. </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33</a:t>
            </a:fld>
            <a:endParaRPr lang="de-DE"/>
          </a:p>
        </p:txBody>
      </p:sp>
    </p:spTree>
    <p:extLst>
      <p:ext uri="{BB962C8B-B14F-4D97-AF65-F5344CB8AC3E}">
        <p14:creationId xmlns:p14="http://schemas.microsoft.com/office/powerpoint/2010/main" val="175411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2014 Neugründung</a:t>
            </a:r>
            <a:r>
              <a:rPr lang="de-DE" baseline="0" dirty="0" smtClean="0"/>
              <a:t> des LS Berufspädagogik an PHF</a:t>
            </a:r>
          </a:p>
          <a:p>
            <a:pPr marL="171450" indent="-171450">
              <a:buFontTx/>
              <a:buChar char="-"/>
            </a:pPr>
            <a:r>
              <a:rPr lang="de-DE" baseline="0" dirty="0" smtClean="0"/>
              <a:t>verantwortet universitäre Ausbildung von LK an berufsbildenden Schulen für technische und nicht-kaufmännische Fachrichtungen</a:t>
            </a:r>
          </a:p>
          <a:p>
            <a:pPr marL="171450" indent="-171450">
              <a:buFontTx/>
              <a:buChar char="-"/>
            </a:pPr>
            <a:r>
              <a:rPr lang="de-DE" baseline="0" dirty="0" smtClean="0"/>
              <a:t>bisher besteht der LS auf Prof. Kaiser, zwei wissenschaftlichen MA Sandra &amp; Susann sowie studentischer Hiwi</a:t>
            </a:r>
          </a:p>
          <a:p>
            <a:pPr marL="628650" lvl="1" indent="-171450">
              <a:buFontTx/>
              <a:buChar char="-"/>
            </a:pPr>
            <a:r>
              <a:rPr lang="de-DE" baseline="0" dirty="0" smtClean="0"/>
              <a:t>perspektivisch sollten noch mehr MA dazu kommen</a:t>
            </a:r>
          </a:p>
          <a:p>
            <a:pPr marL="628650" lvl="1" indent="-171450">
              <a:buFontTx/>
              <a:buChar char="-"/>
            </a:pPr>
            <a:r>
              <a:rPr lang="de-DE" baseline="0" dirty="0" smtClean="0"/>
              <a:t>derzeit Ausschreibung Förderorientierte W1-Professur  </a:t>
            </a:r>
          </a:p>
          <a:p>
            <a:pPr marL="171450" lvl="0" indent="-171450">
              <a:buFontTx/>
              <a:buChar char="-"/>
            </a:pPr>
            <a:r>
              <a:rPr lang="de-DE" baseline="0" dirty="0" smtClean="0"/>
              <a:t>Ziel der Lehre ist die systematische Reflexion des gesellschaftlich-historischen Handlungsfeldes und Entwicklung der prof. päd. Handlungsfähigkeit</a:t>
            </a:r>
          </a:p>
          <a:p>
            <a:pPr marL="628650" lvl="1" indent="-171450">
              <a:buFontTx/>
              <a:buChar char="-"/>
            </a:pPr>
            <a:r>
              <a:rPr lang="de-DE" baseline="0" dirty="0" smtClean="0"/>
              <a:t>Fokus auf berufspädagogische Modellen, dem Dualen Aus- und Weiterbildungssystem in BRD, das berufsbildende Schule sowie die betrieblichen Aus- &amp; Weiterbildung und bildungspolitische Diskurse</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4</a:t>
            </a:fld>
            <a:endParaRPr lang="de-DE"/>
          </a:p>
        </p:txBody>
      </p:sp>
    </p:spTree>
    <p:extLst>
      <p:ext uri="{BB962C8B-B14F-4D97-AF65-F5344CB8AC3E}">
        <p14:creationId xmlns:p14="http://schemas.microsoft.com/office/powerpoint/2010/main" val="105681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Berufsbildung = Teil</a:t>
            </a:r>
            <a:r>
              <a:rPr lang="de-DE" baseline="0" dirty="0" smtClean="0"/>
              <a:t> des Bildungssystem</a:t>
            </a:r>
          </a:p>
          <a:p>
            <a:pPr marL="171450" indent="-171450">
              <a:buFontTx/>
              <a:buChar char="-"/>
            </a:pPr>
            <a:r>
              <a:rPr lang="de-DE" baseline="0" dirty="0" smtClean="0"/>
              <a:t>vermittelt Qualifikationen und gibt Orientierungen für Berufstätigkeit</a:t>
            </a:r>
          </a:p>
          <a:p>
            <a:pPr marL="171450" indent="-171450">
              <a:buFontTx/>
              <a:buChar char="-"/>
            </a:pPr>
            <a:r>
              <a:rPr lang="de-DE" baseline="0" dirty="0" smtClean="0"/>
              <a:t>Vermittlung fachtheoretischer und fachpraktischer Inhalte</a:t>
            </a:r>
          </a:p>
          <a:p>
            <a:pPr marL="171450" indent="-171450">
              <a:buFontTx/>
              <a:buChar char="-"/>
            </a:pPr>
            <a:r>
              <a:rPr lang="de-DE" baseline="0" dirty="0" smtClean="0"/>
              <a:t>in BRD zwei Möglichkeiten für 50 % aller Schulabgänger</a:t>
            </a:r>
          </a:p>
          <a:p>
            <a:pPr marL="628650" lvl="1" indent="-171450">
              <a:buFontTx/>
              <a:buChar char="-"/>
            </a:pPr>
            <a:r>
              <a:rPr lang="de-DE" baseline="0" dirty="0" smtClean="0"/>
              <a:t>Duale Ausbildung: zwei unterschiedliche Lernorte – Berufsschule (theoretische Ausbildung) &amp; Betrieb (praktische Ausbildung)</a:t>
            </a:r>
          </a:p>
          <a:p>
            <a:pPr marL="914400" lvl="2" indent="0">
              <a:buFontTx/>
              <a:buNone/>
            </a:pPr>
            <a:r>
              <a:rPr lang="de-DE" baseline="0" dirty="0" smtClean="0"/>
              <a:t>Berufe wie Bankkaufmann, Industriekaufmann, Frisör, Elektroniker, Anlagenmechaniker </a:t>
            </a:r>
          </a:p>
          <a:p>
            <a:pPr marL="628650" lvl="1" indent="-171450">
              <a:buFontTx/>
              <a:buChar char="-"/>
            </a:pPr>
            <a:r>
              <a:rPr lang="de-DE" baseline="0" dirty="0" smtClean="0"/>
              <a:t>vollzeitschulische Ausbildung: Durchführung der Berufsausbildung ausschließlich in Berufsschulen – nur schulischer Teil</a:t>
            </a:r>
          </a:p>
          <a:p>
            <a:pPr marL="457200" lvl="1" indent="0">
              <a:buFontTx/>
              <a:buNone/>
            </a:pPr>
            <a:r>
              <a:rPr lang="de-DE" baseline="0" dirty="0" smtClean="0"/>
              <a:t>	Berufe wie Kinderpfleger, Wirtschaftsassistent, Erzieher, Gestaltungstechnischer Assistent, Ergotherapeut, Krankenschwester</a:t>
            </a:r>
          </a:p>
          <a:p>
            <a:pPr marL="171450" lvl="0" indent="-171450">
              <a:buFontTx/>
              <a:buChar char="-"/>
            </a:pPr>
            <a:r>
              <a:rPr lang="de-DE" baseline="0" dirty="0" smtClean="0"/>
              <a:t>Berufsschullehrer sind verschiedene Fachrichtungen ausgebildet – meist berufliche Fachrichtung und ein allgemeinbildendes Fach (bzw. affines/hochaffines Studienfach)</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5</a:t>
            </a:fld>
            <a:endParaRPr lang="de-DE"/>
          </a:p>
        </p:txBody>
      </p:sp>
    </p:spTree>
    <p:extLst>
      <p:ext uri="{BB962C8B-B14F-4D97-AF65-F5344CB8AC3E}">
        <p14:creationId xmlns:p14="http://schemas.microsoft.com/office/powerpoint/2010/main" val="362103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verschiedene</a:t>
            </a:r>
            <a:r>
              <a:rPr lang="de-DE" baseline="0" dirty="0" smtClean="0"/>
              <a:t> Aufgaben, die mit Profession einhergehen </a:t>
            </a:r>
          </a:p>
          <a:p>
            <a:pPr marL="171450" indent="-171450">
              <a:buFontTx/>
              <a:buChar char="-"/>
            </a:pPr>
            <a:r>
              <a:rPr lang="de-DE" dirty="0" smtClean="0"/>
              <a:t>Hauptaufgabe</a:t>
            </a:r>
            <a:r>
              <a:rPr lang="de-DE" baseline="0" dirty="0" smtClean="0"/>
              <a:t> = Unterrichten: </a:t>
            </a:r>
          </a:p>
          <a:p>
            <a:pPr marL="628650" lvl="1" indent="-171450">
              <a:buFontTx/>
              <a:buChar char="-"/>
            </a:pPr>
            <a:r>
              <a:rPr lang="de-DE" baseline="0" dirty="0" smtClean="0"/>
              <a:t>Gestaltung von Lernprozessen mit entsprechenden Lernformen, </a:t>
            </a:r>
          </a:p>
          <a:p>
            <a:pPr marL="628650" lvl="1" indent="-171450">
              <a:buFontTx/>
              <a:buChar char="-"/>
            </a:pPr>
            <a:r>
              <a:rPr lang="de-DE" baseline="0" dirty="0" smtClean="0"/>
              <a:t>inhaltliche Abstimmung</a:t>
            </a:r>
          </a:p>
          <a:p>
            <a:pPr marL="171450" indent="-171450">
              <a:buFontTx/>
              <a:buChar char="-"/>
            </a:pPr>
            <a:r>
              <a:rPr lang="de-DE" baseline="0" dirty="0" smtClean="0"/>
              <a:t>Leistungen bewerten = </a:t>
            </a:r>
          </a:p>
          <a:p>
            <a:pPr marL="628650" lvl="1" indent="-171450">
              <a:buFontTx/>
              <a:buChar char="-"/>
            </a:pPr>
            <a:r>
              <a:rPr lang="de-DE" baseline="0" dirty="0" smtClean="0"/>
              <a:t>Mitarbeit in Prüfungsausschüssen für Abschlussprüfungen</a:t>
            </a:r>
          </a:p>
          <a:p>
            <a:pPr marL="628650" lvl="1" indent="-171450">
              <a:buFontTx/>
              <a:buChar char="-"/>
            </a:pPr>
            <a:r>
              <a:rPr lang="de-DE" baseline="0" dirty="0" smtClean="0"/>
              <a:t>Verstehen von Lernergebnissen – wichtig für Tests entwickeln</a:t>
            </a:r>
          </a:p>
          <a:p>
            <a:pPr marL="628650" lvl="1" indent="-171450">
              <a:buFontTx/>
              <a:buChar char="-"/>
            </a:pPr>
            <a:r>
              <a:rPr lang="de-DE" baseline="0" dirty="0" smtClean="0"/>
              <a:t>Bezug auf Interessen, Begabungen</a:t>
            </a:r>
          </a:p>
          <a:p>
            <a:pPr marL="628650" lvl="1" indent="-171450">
              <a:buFontTx/>
              <a:buChar char="-"/>
            </a:pPr>
            <a:r>
              <a:rPr lang="de-DE" baseline="0" dirty="0" smtClean="0"/>
              <a:t>Verstehen von wissenschaftlichen Inhalten</a:t>
            </a:r>
          </a:p>
          <a:p>
            <a:pPr marL="171450" lvl="0" indent="-171450">
              <a:buFontTx/>
              <a:buChar char="-"/>
            </a:pPr>
            <a:r>
              <a:rPr lang="de-DE" baseline="0" dirty="0" smtClean="0"/>
              <a:t>Persönlichkeitsentwicklung = </a:t>
            </a:r>
          </a:p>
          <a:p>
            <a:pPr marL="628650" lvl="1" indent="-171450">
              <a:buFontTx/>
              <a:buChar char="-"/>
            </a:pPr>
            <a:r>
              <a:rPr lang="de-DE" baseline="0" dirty="0" smtClean="0"/>
              <a:t>eigene: Input/Weiterbildung erfolgt meist im Studium bzw. in Seminaren danach -&gt; stetige Aufgabe  = Wissensvermehrung</a:t>
            </a:r>
          </a:p>
          <a:p>
            <a:pPr marL="628650" lvl="1" indent="-171450">
              <a:buFontTx/>
              <a:buChar char="-"/>
            </a:pPr>
            <a:r>
              <a:rPr lang="de-DE" baseline="0" dirty="0" smtClean="0"/>
              <a:t>Schüler: Förderung innerhalb der Klasse Teamarbeit, Gemeinsamkeiten, Klima in Klassen ( </a:t>
            </a:r>
            <a:r>
              <a:rPr lang="de-DE" baseline="0" dirty="0" err="1" smtClean="0"/>
              <a:t>Mentorenfunktion</a:t>
            </a:r>
            <a:r>
              <a:rPr lang="de-DE" baseline="0" dirty="0" smtClean="0"/>
              <a:t>)</a:t>
            </a:r>
          </a:p>
          <a:p>
            <a:pPr marL="171450" lvl="0" indent="-171450">
              <a:buFontTx/>
              <a:buChar char="-"/>
            </a:pPr>
            <a:r>
              <a:rPr lang="de-DE" baseline="0" dirty="0" smtClean="0"/>
              <a:t>Organisation gestalten: LK = Fachleute für berufliche Bildung</a:t>
            </a:r>
          </a:p>
          <a:p>
            <a:pPr marL="628650" lvl="1" indent="-171450">
              <a:buFontTx/>
              <a:buChar char="-"/>
            </a:pPr>
            <a:r>
              <a:rPr lang="de-DE" baseline="0" dirty="0" smtClean="0"/>
              <a:t>Experte für </a:t>
            </a:r>
            <a:r>
              <a:rPr lang="de-DE" baseline="0" dirty="0" err="1" smtClean="0"/>
              <a:t>betriebl</a:t>
            </a:r>
            <a:r>
              <a:rPr lang="de-DE" baseline="0" dirty="0" smtClean="0"/>
              <a:t>. Aus- &amp; Weiterbildung</a:t>
            </a:r>
          </a:p>
          <a:p>
            <a:pPr marL="628650" lvl="1" indent="-171450">
              <a:buFontTx/>
              <a:buChar char="-"/>
            </a:pPr>
            <a:r>
              <a:rPr lang="de-DE" baseline="0" dirty="0" smtClean="0"/>
              <a:t>Bildungsorganisation/Bildungsplanung innerhalb Schule und außerhalb</a:t>
            </a:r>
          </a:p>
          <a:p>
            <a:pPr marL="628650" lvl="1" indent="-171450">
              <a:buFontTx/>
              <a:buChar char="-"/>
            </a:pPr>
            <a:r>
              <a:rPr lang="de-DE" baseline="0" dirty="0" smtClean="0"/>
              <a:t>Bildungsberatung &amp; Innovationstransfer durch regionale Netzwerkarbeit in Kammern oder anderen Institutionen der Beruflichen Bildung</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6</a:t>
            </a:fld>
            <a:endParaRPr lang="de-DE"/>
          </a:p>
        </p:txBody>
      </p:sp>
    </p:spTree>
    <p:extLst>
      <p:ext uri="{BB962C8B-B14F-4D97-AF65-F5344CB8AC3E}">
        <p14:creationId xmlns:p14="http://schemas.microsoft.com/office/powerpoint/2010/main" val="257101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7</a:t>
            </a:fld>
            <a:endParaRPr lang="de-DE"/>
          </a:p>
        </p:txBody>
      </p:sp>
    </p:spTree>
    <p:extLst>
      <p:ext uri="{BB962C8B-B14F-4D97-AF65-F5344CB8AC3E}">
        <p14:creationId xmlns:p14="http://schemas.microsoft.com/office/powerpoint/2010/main" val="191998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Zum Einstieg möchte ich einige Ihnen vertraute Sichtweisen auf das Thema Beruf, das ich selbst als soziales Konstrukt begreife verdeutlichen.</a:t>
            </a:r>
          </a:p>
          <a:p>
            <a:pPr eaLnBrk="1" hangingPunct="1"/>
            <a:r>
              <a:rPr lang="de-DE" altLang="de-DE" dirty="0" smtClean="0"/>
              <a:t>Berufe sind hervorgebracht aus der zunehmenden gesellschaftlichen Arbeitsteilung, von der geschlechtsbezogenen Arbeitsteilung, über die Schamanen, Priestern, Schreibern und Handwerker, Krieger, bis zu unserer heutigen Differenzierung. </a:t>
            </a:r>
          </a:p>
          <a:p>
            <a:pPr eaLnBrk="1" hangingPunct="1"/>
            <a:r>
              <a:rPr lang="de-DE" altLang="de-DE" dirty="0" smtClean="0"/>
              <a:t>Gesellschaftliche Funktionen, wie Nahrungsversorgung, Transport, Bauwesen, Rechtspflege bilden die Grundlegenden Aufgaben der Berufe</a:t>
            </a:r>
          </a:p>
          <a:p>
            <a:pPr eaLnBrk="1" hangingPunct="1"/>
            <a:r>
              <a:rPr lang="de-DE" altLang="de-DE" dirty="0" smtClean="0"/>
              <a:t>Modernere Sichtweisen sehen in ihnen die Beschreibung branchen- oder auch tätigkeitsbezogener Qualifikationsprofile.</a:t>
            </a:r>
          </a:p>
          <a:p>
            <a:pPr eaLnBrk="1" hangingPunct="1"/>
            <a:r>
              <a:rPr lang="de-DE" altLang="de-DE" dirty="0" smtClean="0"/>
              <a:t>Dabei lag in ihnen immer auch eine tradierte Selektionsfunktion, die erst in der Neuzeit weitgehend aufgebrochen wurde, aber zum Teil bezogen auf Geschlecht und Herkunft latent fortbesteht.</a:t>
            </a:r>
          </a:p>
          <a:p>
            <a:pPr eaLnBrk="1" hangingPunct="1"/>
            <a:r>
              <a:rPr lang="de-DE" altLang="de-DE" dirty="0" smtClean="0"/>
              <a:t>Ihnen obliegt auch eine Abstimmungsfunktion zwischen Bildungs- und Wirtschaftssystem geregelt durch ein komplexes Berechtigungs- und Anerkennungswesen.</a:t>
            </a:r>
          </a:p>
          <a:p>
            <a:pPr eaLnBrk="1" hangingPunct="1"/>
            <a:r>
              <a:rPr lang="de-DE" altLang="de-DE" dirty="0" smtClean="0"/>
              <a:t>Für die Erleichterung von Rekrutierungsmechanismen definieren sie ein Bündel von Fachkompetenzen, die Personal- und Methodenkompetenz ebenso umfasst, wie einen Einblick in Werthaltungen und gesellschaftliche Zusammenhänge.</a:t>
            </a:r>
          </a:p>
          <a:p>
            <a:pPr eaLnBrk="1" hangingPunct="1"/>
            <a:r>
              <a:rPr lang="de-DE" altLang="de-DE" dirty="0" smtClean="0"/>
              <a:t> Daneben ist zu verweisen auf die Berechtigungsfunktion hinsichtlich kollektivvertraglicher Vereinbarungen, wie Lohn, Urlaub, Arbeitszeit, aber auch die Berechtigung bestimmte Handlungen vollziehen zu können, die ohne berufliche Anerkennung unzulässig sind.</a:t>
            </a:r>
          </a:p>
          <a:p>
            <a:pPr eaLnBrk="1" hangingPunct="1"/>
            <a:r>
              <a:rPr lang="de-DE" altLang="de-DE" dirty="0" smtClean="0"/>
              <a:t>Schließlich bilden Berufe Identität, formen die Zugangsweisen des Menschen zur Welt: </a:t>
            </a:r>
            <a:r>
              <a:rPr lang="de-DE" altLang="de-DE" b="1" dirty="0" smtClean="0"/>
              <a:t>Zitat </a:t>
            </a:r>
            <a:r>
              <a:rPr lang="de-DE" altLang="de-DE" b="1" dirty="0" err="1" smtClean="0"/>
              <a:t>Beck,Brater</a:t>
            </a:r>
            <a:r>
              <a:rPr lang="de-DE" altLang="de-DE" b="1" dirty="0" smtClean="0"/>
              <a:t>, Daheim</a:t>
            </a:r>
          </a:p>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9</a:t>
            </a:fld>
            <a:endParaRPr lang="de-DE"/>
          </a:p>
        </p:txBody>
      </p:sp>
    </p:spTree>
    <p:extLst>
      <p:ext uri="{BB962C8B-B14F-4D97-AF65-F5344CB8AC3E}">
        <p14:creationId xmlns:p14="http://schemas.microsoft.com/office/powerpoint/2010/main" val="133854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t>Diese angesprochene Form der Prägung, die ein Mensch durch seinen Beruf erfährt begegnete mir intensiv in einem BIBB-Modellversuch in dem ich subjektorientierte Lernsituationen für die Schulung von Qualitätsbewusstsein bei Auszubildende entwickelte und umsetzte.</a:t>
            </a:r>
          </a:p>
          <a:p>
            <a:pPr eaLnBrk="1" hangingPunct="1"/>
            <a:r>
              <a:rPr lang="de-DE" altLang="de-DE" sz="1200" dirty="0" smtClean="0"/>
              <a:t>Auszubildende im zweiten und dritten Ausbildungsjahr präsentierten mit den dargestellten Metaplanwänden die Einflussfaktoren auf die Qualität an ihrem Arbeitsplatz. Dabei sind für mich nicht die feinen Abweichungen der Inhalte eindrucksvoll, sondern die berufstypischen Darstellungsweisen, die aufzeigen, wie sich bereits in der Ausbildung Strukturen der Wahrnehmung und Darstellung orientiert an den Berufen entwickelt haben.</a:t>
            </a:r>
          </a:p>
          <a:p>
            <a:pPr eaLnBrk="1" hangingPunct="1"/>
            <a:r>
              <a:rPr lang="de-DE" altLang="de-DE" sz="1200" dirty="0" smtClean="0"/>
              <a:t>So erinnert die linke Darstellung an tabellarische Bilanzen von Kaufleuten, während die rechte an </a:t>
            </a:r>
            <a:r>
              <a:rPr lang="de-DE" altLang="de-DE" sz="1200" dirty="0" err="1" smtClean="0"/>
              <a:t>Schaltplände</a:t>
            </a:r>
            <a:r>
              <a:rPr lang="de-DE" altLang="de-DE" sz="1200" dirty="0" smtClean="0"/>
              <a:t> der Elektroniker erinnert. Auch bei den anderen Berufsgruppen, die beteiligt waren zeigten sich berufstypische Darstellungsweisen.</a:t>
            </a:r>
          </a:p>
          <a:p>
            <a:pPr eaLnBrk="1" hangingPunct="1"/>
            <a:r>
              <a:rPr lang="de-DE" altLang="de-DE" sz="1200" dirty="0" smtClean="0"/>
              <a:t>Dies und die Auseinandersetzung mit biografischem Lernen führten mich zum Thema: „Zeit und Beruf“.</a:t>
            </a:r>
          </a:p>
          <a:p>
            <a:endParaRPr lang="de-DE" dirty="0"/>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10</a:t>
            </a:fld>
            <a:endParaRPr lang="de-DE"/>
          </a:p>
        </p:txBody>
      </p:sp>
    </p:spTree>
    <p:extLst>
      <p:ext uri="{BB962C8B-B14F-4D97-AF65-F5344CB8AC3E}">
        <p14:creationId xmlns:p14="http://schemas.microsoft.com/office/powerpoint/2010/main" val="157587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lnSpc>
                <a:spcPct val="90000"/>
              </a:lnSpc>
            </a:pPr>
            <a:r>
              <a:rPr lang="de-DE" altLang="de-DE" sz="1200" dirty="0" smtClean="0"/>
              <a:t>Grundlage meiner Kernthese ist, dass Berufe im Sinne von Subkulturen einer Gesellschaft als Gruppe verstanden werden können. Sie haben sich im Verlauf der Geschichte in Teilbereichen der Gesellschaft entwickelt.</a:t>
            </a:r>
          </a:p>
          <a:p>
            <a:pPr eaLnBrk="1" hangingPunct="1">
              <a:lnSpc>
                <a:spcPct val="90000"/>
              </a:lnSpc>
            </a:pPr>
            <a:r>
              <a:rPr lang="de-DE" altLang="de-DE" sz="1200" dirty="0" smtClean="0"/>
              <a:t>Berufe übernehmen in einer gesellschaftlichen Arbeitsteilung Funktionen in gesellschaftlichen Handlungsfeldern und entwickeln dabei, ihren Aufgaben entsprechende Vorstellungen und Umgangsweisen mit Zeit. An diesen Zeiten lassen sie sich unterscheiden, und prägen mit diesen auch die beruflich Handelnden. </a:t>
            </a:r>
            <a:r>
              <a:rPr lang="de-DE" altLang="de-DE" sz="1200" b="1" dirty="0" smtClean="0"/>
              <a:t>Zitat Mannheim</a:t>
            </a:r>
          </a:p>
          <a:p>
            <a:pPr eaLnBrk="1" hangingPunct="1">
              <a:lnSpc>
                <a:spcPct val="90000"/>
              </a:lnSpc>
            </a:pPr>
            <a:r>
              <a:rPr lang="de-DE" altLang="de-DE" sz="1200" dirty="0" smtClean="0"/>
              <a:t>Zwar hat Uhrzeit als dominante Vorstellung von Zeit und als eingeführtes soziales Symbol alle Lebensbereiche durchdrungen, prägt diese aber nicht überall so dominant, so dass es keine anderen Vorstellungen mehr gibt.</a:t>
            </a:r>
          </a:p>
          <a:p>
            <a:pPr eaLnBrk="1" hangingPunct="1">
              <a:lnSpc>
                <a:spcPct val="90000"/>
              </a:lnSpc>
            </a:pPr>
            <a:r>
              <a:rPr lang="de-DE" altLang="de-DE" sz="1200" dirty="0" smtClean="0"/>
              <a:t>Wir lernen zugleich mit der Uhrzeit unterschiedliche Zeiten zu synchronisieren, wenn wir unsere Reisen auf den Fahrplan öffentlicher Verkehrsmittel abstimmen, oder unseren Alltag auf die Zeiten von Lehrveranstaltungen an der Universität.</a:t>
            </a:r>
          </a:p>
          <a:p>
            <a:pPr eaLnBrk="1" hangingPunct="1">
              <a:lnSpc>
                <a:spcPct val="90000"/>
              </a:lnSpc>
            </a:pPr>
            <a:r>
              <a:rPr lang="de-DE" altLang="de-DE" sz="1200" dirty="0" smtClean="0"/>
              <a:t>Trotz dieser allgegenwärtigen Wirkungen der Uhrzeit prägen beruflich angeeignete Handlungsmuster und Vorstellungen die Vorstellungen von Zeit</a:t>
            </a:r>
            <a:r>
              <a:rPr lang="de-DE" altLang="de-DE" dirty="0" smtClean="0"/>
              <a:t>.</a:t>
            </a:r>
          </a:p>
        </p:txBody>
      </p:sp>
      <p:sp>
        <p:nvSpPr>
          <p:cNvPr id="4" name="Foliennummernplatzhalter 3"/>
          <p:cNvSpPr>
            <a:spLocks noGrp="1"/>
          </p:cNvSpPr>
          <p:nvPr>
            <p:ph type="sldNum" sz="quarter" idx="10"/>
          </p:nvPr>
        </p:nvSpPr>
        <p:spPr/>
        <p:txBody>
          <a:bodyPr/>
          <a:lstStyle/>
          <a:p>
            <a:pPr>
              <a:defRPr/>
            </a:pPr>
            <a:fld id="{547E9CB9-021E-4C8A-AD14-6BADCDC8CC3B}" type="slidenum">
              <a:rPr lang="de-DE" smtClean="0"/>
              <a:pPr>
                <a:defRPr/>
              </a:pPr>
              <a:t>12</a:t>
            </a:fld>
            <a:endParaRPr lang="de-DE"/>
          </a:p>
        </p:txBody>
      </p:sp>
    </p:spTree>
    <p:extLst>
      <p:ext uri="{BB962C8B-B14F-4D97-AF65-F5344CB8AC3E}">
        <p14:creationId xmlns:p14="http://schemas.microsoft.com/office/powerpoint/2010/main" val="247861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schwarze Schrift">
    <p:spTree>
      <p:nvGrpSpPr>
        <p:cNvPr id="1" name=""/>
        <p:cNvGrpSpPr/>
        <p:nvPr/>
      </p:nvGrpSpPr>
      <p:grpSpPr>
        <a:xfrm>
          <a:off x="0" y="0"/>
          <a:ext cx="0" cy="0"/>
          <a:chOff x="0" y="0"/>
          <a:chExt cx="0" cy="0"/>
        </a:xfrm>
      </p:grpSpPr>
      <p:sp>
        <p:nvSpPr>
          <p:cNvPr id="19" name="Freeform 10"/>
          <p:cNvSpPr>
            <a:spLocks/>
          </p:cNvSpPr>
          <p:nvPr userDrawn="1"/>
        </p:nvSpPr>
        <p:spPr bwMode="auto">
          <a:xfrm>
            <a:off x="0" y="1268413"/>
            <a:ext cx="8785225" cy="5310000"/>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blipFill>
            <a:blip r:embed="rId2" cstate="print"/>
            <a:stretch>
              <a:fillRect/>
            </a:stretch>
          </a:blipFill>
          <a:ln w="635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Rechteck 14"/>
          <p:cNvSpPr/>
          <p:nvPr userDrawn="1"/>
        </p:nvSpPr>
        <p:spPr>
          <a:xfrm>
            <a:off x="0" y="6570000"/>
            <a:ext cx="8785225"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22" name="Rectangle 2"/>
          <p:cNvSpPr>
            <a:spLocks noGrp="1" noChangeArrowheads="1"/>
          </p:cNvSpPr>
          <p:nvPr>
            <p:ph type="ctrTitle"/>
          </p:nvPr>
        </p:nvSpPr>
        <p:spPr>
          <a:xfrm>
            <a:off x="2698749" y="1808163"/>
            <a:ext cx="5814287" cy="890577"/>
          </a:xfrm>
        </p:spPr>
        <p:txBody>
          <a:bodyPr/>
          <a:lstStyle>
            <a:lvl1pPr>
              <a:defRPr>
                <a:solidFill>
                  <a:schemeClr val="tx1"/>
                </a:solidFill>
              </a:defRPr>
            </a:lvl1pPr>
          </a:lstStyle>
          <a:p>
            <a:r>
              <a:rPr lang="de-DE" dirty="0"/>
              <a:t>Titelmasterformat durch Klicken bearbeiten</a:t>
            </a:r>
          </a:p>
        </p:txBody>
      </p:sp>
      <p:sp>
        <p:nvSpPr>
          <p:cNvPr id="9" name="Datumsplatzhalter 8"/>
          <p:cNvSpPr>
            <a:spLocks noGrp="1"/>
          </p:cNvSpPr>
          <p:nvPr>
            <p:ph type="dt" sz="half" idx="10"/>
          </p:nvPr>
        </p:nvSpPr>
        <p:spPr/>
        <p:txBody>
          <a:bodyPr/>
          <a:lstStyle/>
          <a:p>
            <a:fld id="{5C6F3654-15AE-4268-B7A0-F3F76413669B}" type="datetime1">
              <a:rPr lang="de-DE" smtClean="0"/>
              <a:pPr/>
              <a:t>09.06.2015</a:t>
            </a:fld>
            <a:endParaRPr lang="de-DE" dirty="0"/>
          </a:p>
        </p:txBody>
      </p:sp>
      <p:sp>
        <p:nvSpPr>
          <p:cNvPr id="11" name="Fußzeilenplatzhalter 10"/>
          <p:cNvSpPr>
            <a:spLocks noGrp="1"/>
          </p:cNvSpPr>
          <p:nvPr>
            <p:ph type="ftr" sz="quarter" idx="12"/>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14" name="Untertitel 2"/>
          <p:cNvSpPr>
            <a:spLocks noGrp="1"/>
          </p:cNvSpPr>
          <p:nvPr>
            <p:ph type="subTitle" idx="1" hasCustomPrompt="1"/>
          </p:nvPr>
        </p:nvSpPr>
        <p:spPr>
          <a:xfrm>
            <a:off x="2698750" y="3136896"/>
            <a:ext cx="4708536" cy="309573"/>
          </a:xfrm>
          <a:prstGeom prst="rect">
            <a:avLst/>
          </a:prstGeom>
        </p:spPr>
        <p:txBody>
          <a:bodyPr lIns="0" tIns="0"/>
          <a:lstStyle>
            <a:lvl1pPr marL="0" indent="0" algn="l">
              <a:buNone/>
              <a:defRPr sz="1800" b="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Referent durch Klicken bearbeiten</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7578725" cy="387333"/>
          </a:xfrm>
        </p:spPr>
        <p:txBody>
          <a:bodyPr anchor="t"/>
          <a:lstStyle/>
          <a:p>
            <a:r>
              <a:rPr lang="de-DE" dirty="0" smtClean="0"/>
              <a:t>Hier steht eine Musterüberschrift</a:t>
            </a:r>
            <a:endParaRPr lang="de-DE" dirty="0"/>
          </a:p>
        </p:txBody>
      </p:sp>
      <p:sp>
        <p:nvSpPr>
          <p:cNvPr id="3" name="Textplatzhalter 3"/>
          <p:cNvSpPr>
            <a:spLocks noGrp="1"/>
          </p:cNvSpPr>
          <p:nvPr>
            <p:ph type="body" sz="half" idx="2"/>
          </p:nvPr>
        </p:nvSpPr>
        <p:spPr>
          <a:xfrm>
            <a:off x="935038" y="2844792"/>
            <a:ext cx="7578725"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4" name="Textplatzhalter 3"/>
          <p:cNvSpPr>
            <a:spLocks noGrp="1"/>
          </p:cNvSpPr>
          <p:nvPr>
            <p:ph type="body" sz="half" idx="10" hasCustomPrompt="1"/>
          </p:nvPr>
        </p:nvSpPr>
        <p:spPr>
          <a:xfrm>
            <a:off x="935038" y="2443149"/>
            <a:ext cx="7578725"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‹Nr.›</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9" y="1808163"/>
            <a:ext cx="4951430" cy="350820"/>
          </a:xfrm>
        </p:spPr>
        <p:txBody>
          <a:bodyPr lIns="0" tIns="0" rIns="0" bIns="0"/>
          <a:lstStyle/>
          <a:p>
            <a:r>
              <a:rPr lang="de-DE" dirty="0" smtClean="0"/>
              <a:t>Hier steht eine Musterüberschrift</a:t>
            </a:r>
            <a:endParaRPr lang="de-DE" dirty="0"/>
          </a:p>
        </p:txBody>
      </p:sp>
      <p:sp>
        <p:nvSpPr>
          <p:cNvPr id="3" name="Textplatzhalter 3"/>
          <p:cNvSpPr>
            <a:spLocks noGrp="1"/>
          </p:cNvSpPr>
          <p:nvPr>
            <p:ph type="body" sz="half" idx="2"/>
          </p:nvPr>
        </p:nvSpPr>
        <p:spPr>
          <a:xfrm>
            <a:off x="935038" y="2844792"/>
            <a:ext cx="4986354"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4" name="Textplatzhalter 3"/>
          <p:cNvSpPr>
            <a:spLocks noGrp="1"/>
          </p:cNvSpPr>
          <p:nvPr>
            <p:ph type="body" sz="half" idx="10" hasCustomPrompt="1"/>
          </p:nvPr>
        </p:nvSpPr>
        <p:spPr>
          <a:xfrm>
            <a:off x="935038" y="2443149"/>
            <a:ext cx="4986354"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5" name="Bildplatzhalter 2"/>
          <p:cNvSpPr>
            <a:spLocks noGrp="1"/>
          </p:cNvSpPr>
          <p:nvPr>
            <p:ph type="pic" idx="1"/>
          </p:nvPr>
        </p:nvSpPr>
        <p:spPr>
          <a:xfrm>
            <a:off x="5922981" y="1493811"/>
            <a:ext cx="2862244" cy="4746690"/>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6" name="Datumsplatzhalter 5"/>
          <p:cNvSpPr>
            <a:spLocks noGrp="1"/>
          </p:cNvSpPr>
          <p:nvPr>
            <p:ph type="dt" sz="half" idx="11"/>
          </p:nvPr>
        </p:nvSpPr>
        <p:spPr/>
        <p:txBody>
          <a:bodyPr/>
          <a:lstStyle/>
          <a:p>
            <a:fld id="{72E3957D-9A09-4067-BD78-9FA63FB4E324}" type="datetime1">
              <a:rPr lang="de-DE" smtClean="0"/>
              <a:pPr/>
              <a:t>09.06.2015</a:t>
            </a:fld>
            <a:endParaRPr lang="de-DE" dirty="0"/>
          </a:p>
        </p:txBody>
      </p:sp>
      <p:sp>
        <p:nvSpPr>
          <p:cNvPr id="7" name="Foliennummernplatzhalter 6"/>
          <p:cNvSpPr>
            <a:spLocks noGrp="1"/>
          </p:cNvSpPr>
          <p:nvPr>
            <p:ph type="sldNum" sz="quarter" idx="12"/>
          </p:nvPr>
        </p:nvSpPr>
        <p:spPr/>
        <p:txBody>
          <a:bodyPr/>
          <a:lstStyle/>
          <a:p>
            <a:fld id="{D1C464C5-8E49-41BD-A1D6-FC6F049A48A1}" type="slidenum">
              <a:rPr lang="de-DE" smtClean="0"/>
              <a:pPr/>
              <a:t>‹Nr.›</a:t>
            </a:fld>
            <a:endParaRPr lang="de-DE" dirty="0"/>
          </a:p>
        </p:txBody>
      </p:sp>
      <p:sp>
        <p:nvSpPr>
          <p:cNvPr id="8" name="Fußzeilenplatzhalter 7"/>
          <p:cNvSpPr>
            <a:spLocks noGrp="1"/>
          </p:cNvSpPr>
          <p:nvPr>
            <p:ph type="ftr" sz="quarter" idx="13"/>
          </p:nvPr>
        </p:nvSpPr>
        <p:spPr>
          <a:xfrm>
            <a:off x="1139779" y="6569118"/>
            <a:ext cx="7193060" cy="288882"/>
          </a:xfrm>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Bildfolie Universitä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5207021" cy="415908"/>
          </a:xfrm>
        </p:spPr>
        <p:txBody>
          <a:bodyPr/>
          <a:lstStyle/>
          <a:p>
            <a:r>
              <a:rPr lang="de-DE" dirty="0" smtClean="0"/>
              <a:t>Hier steht eine Musterüberschrift</a:t>
            </a:r>
            <a:endParaRPr lang="de-DE" dirty="0"/>
          </a:p>
        </p:txBody>
      </p:sp>
      <p:sp>
        <p:nvSpPr>
          <p:cNvPr id="3" name="Datumsplatzhalter 2"/>
          <p:cNvSpPr>
            <a:spLocks noGrp="1"/>
          </p:cNvSpPr>
          <p:nvPr>
            <p:ph type="dt" sz="half" idx="10"/>
          </p:nvPr>
        </p:nvSpPr>
        <p:spPr/>
        <p:txBody>
          <a:bodyPr/>
          <a:lstStyle/>
          <a:p>
            <a:fld id="{2F075E08-FC4C-4B68-9E69-5FA7BE2F5273}" type="datetime1">
              <a:rPr lang="de-DE" smtClean="0"/>
              <a:pPr/>
              <a:t>09.06.2015</a:t>
            </a:fld>
            <a:endParaRPr lang="de-DE" dirty="0"/>
          </a:p>
        </p:txBody>
      </p:sp>
      <p:sp>
        <p:nvSpPr>
          <p:cNvPr id="4" name="Fußzeilenplatzhalter 3"/>
          <p:cNvSpPr>
            <a:spLocks noGrp="1"/>
          </p:cNvSpPr>
          <p:nvPr>
            <p:ph type="ftr" sz="quarter" idx="11"/>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5" name="Foliennummernplatzhalter 4"/>
          <p:cNvSpPr>
            <a:spLocks noGrp="1"/>
          </p:cNvSpPr>
          <p:nvPr>
            <p:ph type="sldNum" sz="quarter" idx="12"/>
          </p:nvPr>
        </p:nvSpPr>
        <p:spPr/>
        <p:txBody>
          <a:bodyPr/>
          <a:lstStyle/>
          <a:p>
            <a:fld id="{D1C464C5-8E49-41BD-A1D6-FC6F049A48A1}" type="slidenum">
              <a:rPr lang="de-DE" smtClean="0"/>
              <a:pPr/>
              <a:t>‹Nr.›</a:t>
            </a:fld>
            <a:endParaRPr lang="de-DE" dirty="0"/>
          </a:p>
        </p:txBody>
      </p:sp>
      <p:sp>
        <p:nvSpPr>
          <p:cNvPr id="6" name="Textplatzhalter 3"/>
          <p:cNvSpPr>
            <a:spLocks noGrp="1"/>
          </p:cNvSpPr>
          <p:nvPr>
            <p:ph type="body" sz="half" idx="2"/>
          </p:nvPr>
        </p:nvSpPr>
        <p:spPr>
          <a:xfrm>
            <a:off x="935038" y="2844792"/>
            <a:ext cx="5040000" cy="1424007"/>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Textplatzhalter 3"/>
          <p:cNvSpPr>
            <a:spLocks noGrp="1"/>
          </p:cNvSpPr>
          <p:nvPr>
            <p:ph type="body" sz="half" idx="13" hasCustomPrompt="1"/>
          </p:nvPr>
        </p:nvSpPr>
        <p:spPr>
          <a:xfrm>
            <a:off x="935038" y="2443149"/>
            <a:ext cx="5040000"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8" name="Bildplatzhalter 2"/>
          <p:cNvSpPr>
            <a:spLocks noGrp="1"/>
          </p:cNvSpPr>
          <p:nvPr>
            <p:ph type="pic" idx="1"/>
          </p:nvPr>
        </p:nvSpPr>
        <p:spPr>
          <a:xfrm>
            <a:off x="6726267" y="2004993"/>
            <a:ext cx="2205009" cy="1497033"/>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9" name="Bildplatzhalter 2"/>
          <p:cNvSpPr>
            <a:spLocks noGrp="1"/>
          </p:cNvSpPr>
          <p:nvPr>
            <p:ph type="pic" idx="14"/>
          </p:nvPr>
        </p:nvSpPr>
        <p:spPr>
          <a:xfrm>
            <a:off x="6215085" y="3538540"/>
            <a:ext cx="1643085" cy="2765424"/>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10" name="Inhaltsplatzhalter 2"/>
          <p:cNvSpPr>
            <a:spLocks noGrp="1"/>
          </p:cNvSpPr>
          <p:nvPr>
            <p:ph sz="half" idx="15"/>
          </p:nvPr>
        </p:nvSpPr>
        <p:spPr>
          <a:xfrm>
            <a:off x="935037" y="4268799"/>
            <a:ext cx="5040000" cy="2035164"/>
          </a:xfrm>
          <a:prstGeom prst="rect">
            <a:avLst/>
          </a:prstGeom>
        </p:spPr>
        <p:txBody>
          <a:bodyPr lIns="0" tIns="0" rIns="0" bIns="0"/>
          <a:lstStyle>
            <a:lvl1pPr>
              <a:buClr>
                <a:schemeClr val="accent1"/>
              </a:buClr>
              <a:buFont typeface="Wingdings" pitchFamily="2" charset="2"/>
              <a:buChar char=""/>
              <a:defRPr sz="1800">
                <a:latin typeface="+mn-lt"/>
              </a:defRPr>
            </a:lvl1pPr>
            <a:lvl2pPr>
              <a:buClr>
                <a:schemeClr val="accent1"/>
              </a:buClr>
              <a:buSzPct val="50000"/>
              <a:buFont typeface="Wingdings" pitchFamily="2" charset="2"/>
              <a:buChar char=""/>
              <a:defRPr sz="1800">
                <a:latin typeface="+mn-lt"/>
              </a:defRPr>
            </a:lvl2pPr>
            <a:lvl3pPr>
              <a:buClr>
                <a:schemeClr val="accent1"/>
              </a:buClr>
              <a:buFont typeface="Symbol" pitchFamily="18" charset="2"/>
              <a:buChar char="-"/>
              <a:defRPr sz="1800">
                <a:latin typeface="+mn-lt"/>
              </a:defRPr>
            </a:lvl3pPr>
            <a:lvl4pPr>
              <a:buClr>
                <a:srgbClr val="004A99"/>
              </a:buClr>
              <a:buFont typeface="Arial" pitchFamily="34" charset="0"/>
              <a:buChar char="•"/>
              <a:defRPr sz="1800"/>
            </a:lvl4pPr>
            <a:lvl5pPr>
              <a:buClr>
                <a:srgbClr val="004A99"/>
              </a:buClr>
              <a:buFont typeface="Arial" pitchFamily="34" charset="0"/>
              <a:buChar char="•"/>
              <a:defRPr sz="1800">
                <a:latin typeface="+mn-lt"/>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für viel Text">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468313" y="398421"/>
            <a:ext cx="8316912" cy="401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DE" dirty="0" smtClean="0"/>
          </a:p>
        </p:txBody>
      </p:sp>
      <p:sp>
        <p:nvSpPr>
          <p:cNvPr id="9" name="Textplatzhalter 3"/>
          <p:cNvSpPr>
            <a:spLocks noGrp="1"/>
          </p:cNvSpPr>
          <p:nvPr>
            <p:ph type="body" sz="half" idx="10" hasCustomPrompt="1"/>
          </p:nvPr>
        </p:nvSpPr>
        <p:spPr>
          <a:xfrm>
            <a:off x="468313" y="909603"/>
            <a:ext cx="8316912"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19" name="Textplatzhalter 3"/>
          <p:cNvSpPr>
            <a:spLocks noGrp="1"/>
          </p:cNvSpPr>
          <p:nvPr>
            <p:ph type="body" sz="half" idx="13" hasCustomPrompt="1"/>
          </p:nvPr>
        </p:nvSpPr>
        <p:spPr>
          <a:xfrm>
            <a:off x="468313" y="1268413"/>
            <a:ext cx="8316912" cy="4899062"/>
          </a:xfrm>
          <a:prstGeom prst="rect">
            <a:avLst/>
          </a:prstGeom>
        </p:spPr>
        <p:txBody>
          <a:bodyPr lIns="0" rIns="0"/>
          <a:lstStyle>
            <a:lvl1pPr marL="0" indent="0">
              <a:buNone/>
              <a:defRPr sz="18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 ---nur für viel Text---</a:t>
            </a:r>
          </a:p>
        </p:txBody>
      </p:sp>
      <p:sp>
        <p:nvSpPr>
          <p:cNvPr id="2" name="Datumsplatzhalter 1"/>
          <p:cNvSpPr>
            <a:spLocks noGrp="1"/>
          </p:cNvSpPr>
          <p:nvPr>
            <p:ph type="dt" sz="half" idx="14"/>
          </p:nvPr>
        </p:nvSpPr>
        <p:spPr/>
        <p:txBody>
          <a:bodyPr/>
          <a:lstStyle/>
          <a:p>
            <a:fld id="{517DBAA2-AAEF-4307-A49F-77ABC68DDB6B}" type="datetime1">
              <a:rPr lang="de-DE" smtClean="0"/>
              <a:pPr/>
              <a:t>09.06.2015</a:t>
            </a:fld>
            <a:endParaRPr lang="de-DE" dirty="0"/>
          </a:p>
        </p:txBody>
      </p:sp>
      <p:sp>
        <p:nvSpPr>
          <p:cNvPr id="4" name="Fußzeilenplatzhalter 3"/>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cap="all" dirty="0"/>
          </a:p>
        </p:txBody>
      </p:sp>
      <p:sp>
        <p:nvSpPr>
          <p:cNvPr id="5" name="Foliennummernplatzhalter 4"/>
          <p:cNvSpPr>
            <a:spLocks noGrp="1"/>
          </p:cNvSpPr>
          <p:nvPr>
            <p:ph type="sldNum" sz="quarter" idx="16"/>
          </p:nvPr>
        </p:nvSpPr>
        <p:spPr/>
        <p:txBody>
          <a:bodyPr/>
          <a:lstStyle/>
          <a:p>
            <a:fld id="{CD75E278-B7A8-46AD-AE70-60A8FF4239F1}" type="slidenum">
              <a:rPr lang="de-DE" smtClean="0"/>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p:cNvSpPr/>
          <p:nvPr/>
        </p:nvSpPr>
        <p:spPr>
          <a:xfrm>
            <a:off x="0" y="6575425"/>
            <a:ext cx="8785225" cy="287998"/>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6" name="Rectangle 2"/>
          <p:cNvSpPr>
            <a:spLocks noGrp="1" noChangeArrowheads="1"/>
          </p:cNvSpPr>
          <p:nvPr>
            <p:ph type="title"/>
          </p:nvPr>
        </p:nvSpPr>
        <p:spPr bwMode="auto">
          <a:xfrm>
            <a:off x="935038" y="1808163"/>
            <a:ext cx="7578725" cy="4159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Hier steht eine Musterüberschrift</a:t>
            </a:r>
          </a:p>
        </p:txBody>
      </p:sp>
      <p:sp>
        <p:nvSpPr>
          <p:cNvPr id="18" name="Datumsplatzhalter 17"/>
          <p:cNvSpPr>
            <a:spLocks noGrp="1"/>
          </p:cNvSpPr>
          <p:nvPr>
            <p:ph type="dt" sz="half" idx="2"/>
          </p:nvPr>
        </p:nvSpPr>
        <p:spPr>
          <a:xfrm>
            <a:off x="468313" y="6569118"/>
            <a:ext cx="671465" cy="288882"/>
          </a:xfrm>
          <a:prstGeom prst="rect">
            <a:avLst/>
          </a:prstGeom>
        </p:spPr>
        <p:txBody>
          <a:bodyPr vert="horz" lIns="0" tIns="45720" rIns="0" bIns="45720" rtlCol="0" anchor="ctr"/>
          <a:lstStyle>
            <a:lvl1pPr algn="l">
              <a:defRPr sz="800">
                <a:solidFill>
                  <a:srgbClr val="FFFFFF"/>
                </a:solidFill>
                <a:latin typeface="Verdana" pitchFamily="34" charset="0"/>
                <a:ea typeface="Verdana" pitchFamily="34" charset="0"/>
                <a:cs typeface="Verdana" pitchFamily="34" charset="0"/>
              </a:defRPr>
            </a:lvl1pPr>
          </a:lstStyle>
          <a:p>
            <a:fld id="{CEDE3C24-9090-482A-B1D4-A4A0BB9C2E05}" type="datetime1">
              <a:rPr lang="de-DE" smtClean="0"/>
              <a:pPr/>
              <a:t>09.06.2015</a:t>
            </a:fld>
            <a:endParaRPr lang="de-DE" dirty="0"/>
          </a:p>
        </p:txBody>
      </p:sp>
      <p:sp>
        <p:nvSpPr>
          <p:cNvPr id="19" name="Fußzeilenplatzhalter 18"/>
          <p:cNvSpPr>
            <a:spLocks noGrp="1"/>
          </p:cNvSpPr>
          <p:nvPr>
            <p:ph type="ftr" sz="quarter" idx="3"/>
          </p:nvPr>
        </p:nvSpPr>
        <p:spPr>
          <a:xfrm>
            <a:off x="1139779" y="6569118"/>
            <a:ext cx="7193060" cy="288882"/>
          </a:xfrm>
          <a:prstGeom prst="rect">
            <a:avLst/>
          </a:prstGeom>
        </p:spPr>
        <p:txBody>
          <a:bodyPr vert="horz" lIns="0" tIns="45720" rIns="91440" bIns="45720" rtlCol="0" anchor="ctr"/>
          <a:lstStyle>
            <a:lvl1pPr algn="ctr">
              <a:defRPr sz="800">
                <a:solidFill>
                  <a:srgbClr val="FFFFFF"/>
                </a:solidFill>
                <a:latin typeface="Verdana" pitchFamily="34" charset="0"/>
                <a:ea typeface="Verdana" pitchFamily="34" charset="0"/>
                <a:cs typeface="Verdana" pitchFamily="34" charset="0"/>
              </a:defRPr>
            </a:lvl1pPr>
          </a:lstStyle>
          <a:p>
            <a:pPr algn="l"/>
            <a:r>
              <a:rPr lang="de-DE" dirty="0" smtClean="0"/>
              <a:t>©  2009  </a:t>
            </a:r>
            <a:r>
              <a:rPr lang="de-DE" b="1" dirty="0" smtClean="0"/>
              <a:t>UNIVERSITÄT ROSTOCK </a:t>
            </a:r>
            <a:r>
              <a:rPr lang="de-DE" dirty="0" smtClean="0"/>
              <a:t>| </a:t>
            </a:r>
            <a:r>
              <a:rPr lang="de-DE" cap="all" dirty="0" smtClean="0"/>
              <a:t>Philosophische Fakultät</a:t>
            </a:r>
            <a:endParaRPr lang="de-DE" cap="all" dirty="0"/>
          </a:p>
        </p:txBody>
      </p:sp>
      <p:sp>
        <p:nvSpPr>
          <p:cNvPr id="20" name="Foliennummernplatzhalter 19"/>
          <p:cNvSpPr>
            <a:spLocks noGrp="1"/>
          </p:cNvSpPr>
          <p:nvPr>
            <p:ph type="sldNum" sz="quarter" idx="4"/>
          </p:nvPr>
        </p:nvSpPr>
        <p:spPr>
          <a:xfrm>
            <a:off x="8332840" y="6569118"/>
            <a:ext cx="452386" cy="288882"/>
          </a:xfrm>
          <a:prstGeom prst="rect">
            <a:avLst/>
          </a:prstGeom>
        </p:spPr>
        <p:txBody>
          <a:bodyPr vert="horz" lIns="91440" tIns="45720" rIns="91440" bIns="45720" rtlCol="0" anchor="ctr"/>
          <a:lstStyle>
            <a:lvl1pPr algn="r">
              <a:defRPr sz="800">
                <a:solidFill>
                  <a:srgbClr val="FFFFFF"/>
                </a:solidFill>
                <a:latin typeface="Verdana" pitchFamily="34" charset="0"/>
                <a:ea typeface="Verdana" pitchFamily="34" charset="0"/>
                <a:cs typeface="Verdana" pitchFamily="34" charset="0"/>
              </a:defRPr>
            </a:lvl1pPr>
          </a:lstStyle>
          <a:p>
            <a:fld id="{D1C464C5-8E49-41BD-A1D6-FC6F049A48A1}" type="slidenum">
              <a:rPr lang="de-DE" smtClean="0"/>
              <a:pPr/>
              <a:t>‹Nr.›</a:t>
            </a:fld>
            <a:endParaRPr lang="de-DE" dirty="0"/>
          </a:p>
        </p:txBody>
      </p:sp>
      <p:sp>
        <p:nvSpPr>
          <p:cNvPr id="13" name="Freeform 10"/>
          <p:cNvSpPr>
            <a:spLocks/>
          </p:cNvSpPr>
          <p:nvPr userDrawn="1"/>
        </p:nvSpPr>
        <p:spPr bwMode="auto">
          <a:xfrm>
            <a:off x="0" y="1268413"/>
            <a:ext cx="8785225" cy="5310000"/>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313" y="332656"/>
            <a:ext cx="3204000" cy="65726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3" r:id="rId2"/>
    <p:sldLayoutId id="2147483669" r:id="rId3"/>
    <p:sldLayoutId id="2147483670" r:id="rId4"/>
  </p:sldLayoutIdLst>
  <p:timing>
    <p:tnLst>
      <p:par>
        <p:cTn id="1" dur="indefinite" restart="never" nodeType="tmRoot"/>
      </p:par>
    </p:tnLst>
  </p:timing>
  <p:hf hdr="0"/>
  <p:txStyles>
    <p:titleStyle>
      <a:lvl1pPr algn="l" rtl="0" eaLnBrk="0" fontAlgn="base" hangingPunct="0">
        <a:spcBef>
          <a:spcPct val="0"/>
        </a:spcBef>
        <a:spcAft>
          <a:spcPct val="0"/>
        </a:spcAft>
        <a:defRPr sz="2200">
          <a:solidFill>
            <a:schemeClr val="accent1"/>
          </a:solidFill>
          <a:latin typeface="+mj-lt"/>
          <a:ea typeface="+mj-ea"/>
          <a:cs typeface="+mj-cs"/>
        </a:defRPr>
      </a:lvl1pPr>
      <a:lvl2pPr algn="l" rtl="0" eaLnBrk="0" fontAlgn="base" hangingPunct="0">
        <a:spcBef>
          <a:spcPct val="0"/>
        </a:spcBef>
        <a:spcAft>
          <a:spcPct val="0"/>
        </a:spcAft>
        <a:defRPr sz="2200">
          <a:solidFill>
            <a:schemeClr val="tx2"/>
          </a:solidFill>
          <a:latin typeface="Verdana" pitchFamily="34" charset="0"/>
        </a:defRPr>
      </a:lvl2pPr>
      <a:lvl3pPr algn="l" rtl="0" eaLnBrk="0" fontAlgn="base" hangingPunct="0">
        <a:spcBef>
          <a:spcPct val="0"/>
        </a:spcBef>
        <a:spcAft>
          <a:spcPct val="0"/>
        </a:spcAft>
        <a:defRPr sz="2200">
          <a:solidFill>
            <a:schemeClr val="tx2"/>
          </a:solidFill>
          <a:latin typeface="Verdana" pitchFamily="34" charset="0"/>
        </a:defRPr>
      </a:lvl3pPr>
      <a:lvl4pPr algn="l" rtl="0" eaLnBrk="0" fontAlgn="base" hangingPunct="0">
        <a:spcBef>
          <a:spcPct val="0"/>
        </a:spcBef>
        <a:spcAft>
          <a:spcPct val="0"/>
        </a:spcAft>
        <a:defRPr sz="2200">
          <a:solidFill>
            <a:schemeClr val="tx2"/>
          </a:solidFill>
          <a:latin typeface="Verdana" pitchFamily="34" charset="0"/>
        </a:defRPr>
      </a:lvl4pPr>
      <a:lvl5pPr algn="l" rtl="0" eaLnBrk="0" fontAlgn="base" hangingPunct="0">
        <a:spcBef>
          <a:spcPct val="0"/>
        </a:spcBef>
        <a:spcAft>
          <a:spcPct val="0"/>
        </a:spcAft>
        <a:defRPr sz="2200">
          <a:solidFill>
            <a:schemeClr val="tx2"/>
          </a:solidFill>
          <a:latin typeface="Verdana" pitchFamily="34" charset="0"/>
        </a:defRPr>
      </a:lvl5pPr>
      <a:lvl6pPr marL="457200" algn="l" rtl="0" fontAlgn="base">
        <a:spcBef>
          <a:spcPct val="0"/>
        </a:spcBef>
        <a:spcAft>
          <a:spcPct val="0"/>
        </a:spcAft>
        <a:defRPr sz="2200">
          <a:solidFill>
            <a:schemeClr val="tx2"/>
          </a:solidFill>
          <a:latin typeface="Verdana" pitchFamily="34" charset="0"/>
        </a:defRPr>
      </a:lvl6pPr>
      <a:lvl7pPr marL="914400" algn="l" rtl="0" fontAlgn="base">
        <a:spcBef>
          <a:spcPct val="0"/>
        </a:spcBef>
        <a:spcAft>
          <a:spcPct val="0"/>
        </a:spcAft>
        <a:defRPr sz="2200">
          <a:solidFill>
            <a:schemeClr val="tx2"/>
          </a:solidFill>
          <a:latin typeface="Verdana" pitchFamily="34" charset="0"/>
        </a:defRPr>
      </a:lvl7pPr>
      <a:lvl8pPr marL="1371600" algn="l" rtl="0" fontAlgn="base">
        <a:spcBef>
          <a:spcPct val="0"/>
        </a:spcBef>
        <a:spcAft>
          <a:spcPct val="0"/>
        </a:spcAft>
        <a:defRPr sz="2200">
          <a:solidFill>
            <a:schemeClr val="tx2"/>
          </a:solidFill>
          <a:latin typeface="Verdana" pitchFamily="34" charset="0"/>
        </a:defRPr>
      </a:lvl8pPr>
      <a:lvl9pPr marL="1828800" algn="l" rtl="0" fontAlgn="base">
        <a:spcBef>
          <a:spcPct val="0"/>
        </a:spcBef>
        <a:spcAft>
          <a:spcPct val="0"/>
        </a:spcAft>
        <a:defRPr sz="2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2819375" y="6296818"/>
            <a:ext cx="5965850" cy="557213"/>
          </a:xfrm>
          <a:custGeom>
            <a:avLst/>
            <a:gdLst/>
            <a:ahLst/>
            <a:cxnLst>
              <a:cxn ang="0">
                <a:pos x="0" y="0"/>
              </a:cxn>
              <a:cxn ang="0">
                <a:pos x="4363" y="0"/>
              </a:cxn>
              <a:cxn ang="0">
                <a:pos x="4376" y="2"/>
              </a:cxn>
              <a:cxn ang="0">
                <a:pos x="4389" y="6"/>
              </a:cxn>
              <a:cxn ang="0">
                <a:pos x="4400" y="13"/>
              </a:cxn>
              <a:cxn ang="0">
                <a:pos x="4409" y="21"/>
              </a:cxn>
              <a:cxn ang="0">
                <a:pos x="4417" y="30"/>
              </a:cxn>
              <a:cxn ang="0">
                <a:pos x="4424" y="41"/>
              </a:cxn>
              <a:cxn ang="0">
                <a:pos x="4428" y="54"/>
              </a:cxn>
              <a:cxn ang="0">
                <a:pos x="4428" y="67"/>
              </a:cxn>
              <a:cxn ang="0">
                <a:pos x="4428" y="729"/>
              </a:cxn>
              <a:cxn ang="0">
                <a:pos x="0" y="729"/>
              </a:cxn>
              <a:cxn ang="0">
                <a:pos x="0" y="0"/>
              </a:cxn>
            </a:cxnLst>
            <a:rect l="0" t="0" r="r" b="b"/>
            <a:pathLst>
              <a:path w="4428" h="729">
                <a:moveTo>
                  <a:pt x="0" y="0"/>
                </a:moveTo>
                <a:lnTo>
                  <a:pt x="4363" y="0"/>
                </a:lnTo>
                <a:lnTo>
                  <a:pt x="4376" y="2"/>
                </a:lnTo>
                <a:lnTo>
                  <a:pt x="4389" y="6"/>
                </a:lnTo>
                <a:lnTo>
                  <a:pt x="4400" y="13"/>
                </a:lnTo>
                <a:lnTo>
                  <a:pt x="4409" y="21"/>
                </a:lnTo>
                <a:lnTo>
                  <a:pt x="4417" y="30"/>
                </a:lnTo>
                <a:lnTo>
                  <a:pt x="4424" y="41"/>
                </a:lnTo>
                <a:lnTo>
                  <a:pt x="4428" y="54"/>
                </a:lnTo>
                <a:lnTo>
                  <a:pt x="4428" y="67"/>
                </a:lnTo>
                <a:lnTo>
                  <a:pt x="4428" y="729"/>
                </a:lnTo>
                <a:lnTo>
                  <a:pt x="0" y="729"/>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prstClr val="black"/>
              </a:solidFill>
              <a:latin typeface="Arial Narrow"/>
            </a:endParaRPr>
          </a:p>
        </p:txBody>
      </p:sp>
      <p:sp>
        <p:nvSpPr>
          <p:cNvPr id="5" name="Rectangle 2"/>
          <p:cNvSpPr>
            <a:spLocks noGrp="1" noChangeArrowheads="1"/>
          </p:cNvSpPr>
          <p:nvPr userDrawn="1">
            <p:ph type="title"/>
          </p:nvPr>
        </p:nvSpPr>
        <p:spPr bwMode="auto">
          <a:xfrm>
            <a:off x="468313" y="468313"/>
            <a:ext cx="8316912" cy="401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DE" dirty="0" smtClean="0"/>
          </a:p>
        </p:txBody>
      </p:sp>
      <p:sp>
        <p:nvSpPr>
          <p:cNvPr id="18" name="Datumsplatzhalter 3"/>
          <p:cNvSpPr>
            <a:spLocks noGrp="1"/>
          </p:cNvSpPr>
          <p:nvPr>
            <p:ph type="dt" sz="half" idx="2"/>
          </p:nvPr>
        </p:nvSpPr>
        <p:spPr>
          <a:xfrm>
            <a:off x="2928915" y="6411957"/>
            <a:ext cx="693747" cy="266700"/>
          </a:xfrm>
          <a:prstGeom prst="rect">
            <a:avLst/>
          </a:prstGeom>
        </p:spPr>
        <p:txBody>
          <a:bodyPr vert="horz" lIns="0" tIns="0" rIns="0" bIns="45720" rtlCol="0" anchor="ctr"/>
          <a:lstStyle>
            <a:lvl1pPr algn="l">
              <a:defRPr sz="800">
                <a:solidFill>
                  <a:srgbClr val="FFFFFF"/>
                </a:solidFill>
                <a:latin typeface="Verdana" pitchFamily="34" charset="0"/>
                <a:ea typeface="Verdana" pitchFamily="34" charset="0"/>
                <a:cs typeface="Verdana" pitchFamily="34" charset="0"/>
              </a:defRPr>
            </a:lvl1pPr>
          </a:lstStyle>
          <a:p>
            <a:fld id="{517DBAA2-AAEF-4307-A49F-77ABC68DDB6B}" type="datetime1">
              <a:rPr lang="de-DE" smtClean="0"/>
              <a:pPr/>
              <a:t>09.06.2015</a:t>
            </a:fld>
            <a:endParaRPr lang="de-DE" dirty="0"/>
          </a:p>
        </p:txBody>
      </p:sp>
      <p:sp>
        <p:nvSpPr>
          <p:cNvPr id="19" name="Fußzeilenplatzhalter 4"/>
          <p:cNvSpPr>
            <a:spLocks noGrp="1"/>
          </p:cNvSpPr>
          <p:nvPr>
            <p:ph type="ftr" sz="quarter" idx="3"/>
          </p:nvPr>
        </p:nvSpPr>
        <p:spPr>
          <a:xfrm>
            <a:off x="3622660" y="6429461"/>
            <a:ext cx="4746691" cy="249196"/>
          </a:xfrm>
          <a:prstGeom prst="rect">
            <a:avLst/>
          </a:prstGeom>
        </p:spPr>
        <p:txBody>
          <a:bodyPr vert="horz" lIns="0" tIns="45720" rIns="0" bIns="45720" rtlCol="0" anchor="t" anchorCtr="0"/>
          <a:lstStyle>
            <a:lvl1pPr marL="0" indent="0" algn="ctr">
              <a:defRPr sz="800">
                <a:solidFill>
                  <a:srgbClr val="FFFFFF"/>
                </a:solidFill>
                <a:latin typeface="Verdana" pitchFamily="34" charset="0"/>
                <a:ea typeface="Verdana" pitchFamily="34" charset="0"/>
                <a:cs typeface="Verdana" pitchFamily="34" charset="0"/>
              </a:defRPr>
            </a:lvl1pPr>
          </a:lstStyle>
          <a:p>
            <a:pPr algn="l"/>
            <a:r>
              <a:rPr lang="de-DE" dirty="0" smtClean="0"/>
              <a:t>©  2009  </a:t>
            </a:r>
            <a:r>
              <a:rPr lang="de-DE" b="1" dirty="0" smtClean="0"/>
              <a:t>UNIVERSITÄT ROSTOCK </a:t>
            </a:r>
            <a:r>
              <a:rPr lang="de-DE" dirty="0" smtClean="0"/>
              <a:t>| </a:t>
            </a:r>
            <a:r>
              <a:rPr lang="de-DE" cap="all" dirty="0" smtClean="0"/>
              <a:t>Philosophische Fakultät</a:t>
            </a:r>
            <a:endParaRPr lang="de-DE" cap="all" dirty="0"/>
          </a:p>
        </p:txBody>
      </p:sp>
      <p:sp>
        <p:nvSpPr>
          <p:cNvPr id="20" name="Foliennummernplatzhalter 5"/>
          <p:cNvSpPr>
            <a:spLocks noGrp="1"/>
          </p:cNvSpPr>
          <p:nvPr>
            <p:ph type="sldNum" sz="quarter" idx="4"/>
          </p:nvPr>
        </p:nvSpPr>
        <p:spPr>
          <a:xfrm>
            <a:off x="8296327" y="6411957"/>
            <a:ext cx="488898" cy="266700"/>
          </a:xfrm>
          <a:prstGeom prst="rect">
            <a:avLst/>
          </a:prstGeom>
        </p:spPr>
        <p:txBody>
          <a:bodyPr vert="horz" lIns="91440" tIns="0" rIns="91440" bIns="45720" rtlCol="0" anchor="ctr"/>
          <a:lstStyle>
            <a:lvl1pPr algn="r">
              <a:defRPr sz="800">
                <a:solidFill>
                  <a:srgbClr val="FFFFFF"/>
                </a:solidFill>
                <a:latin typeface="Verdana" pitchFamily="34" charset="0"/>
                <a:ea typeface="Verdana" pitchFamily="34" charset="0"/>
                <a:cs typeface="Verdana" pitchFamily="34" charset="0"/>
              </a:defRPr>
            </a:lvl1pPr>
          </a:lstStyle>
          <a:p>
            <a:fld id="{CD75E278-B7A8-46AD-AE70-60A8FF4239F1}" type="slidenum">
              <a:rPr lang="de-DE" smtClean="0"/>
              <a:pPr/>
              <a:t>‹Nr.›</a:t>
            </a:fld>
            <a:endParaRPr lang="de-DE" dirty="0"/>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38" y="6309541"/>
            <a:ext cx="2631600" cy="53983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hdr="0"/>
  <p:txStyles>
    <p:titleStyle>
      <a:lvl1pPr algn="l" defTabSz="914400" rtl="0" eaLnBrk="1" latinLnBrk="0" hangingPunct="1">
        <a:spcBef>
          <a:spcPct val="0"/>
        </a:spcBef>
        <a:buNone/>
        <a:defRPr lang="de-DE" sz="2200" kern="1200" dirty="0" smtClean="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E:\Diss\12%20Titel%2012.wma"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file:///E:\Diss\Sirenenton.mp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wmf"/><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file:///E:\Diss\12%20Titel%2012.wma" TargetMode="External"/><Relationship Id="rId5" Type="http://schemas.openxmlformats.org/officeDocument/2006/relationships/image" Target="../media/image18.jpeg"/><Relationship Id="rId10" Type="http://schemas.openxmlformats.org/officeDocument/2006/relationships/image" Target="../media/image5.png"/><Relationship Id="rId4" Type="http://schemas.openxmlformats.org/officeDocument/2006/relationships/image" Target="../media/image17.jpeg"/><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file:///E:\Diss\12%20Titel%2012.wma" TargetMode="External"/><Relationship Id="rId7"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8.jpeg"/><Relationship Id="rId10" Type="http://schemas.openxmlformats.org/officeDocument/2006/relationships/image" Target="../media/image5.png"/><Relationship Id="rId4" Type="http://schemas.openxmlformats.org/officeDocument/2006/relationships/image" Target="../media/image19.jpeg"/><Relationship Id="rId9"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9.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31540" y="1268760"/>
            <a:ext cx="7578725" cy="365130"/>
          </a:xfrm>
        </p:spPr>
        <p:txBody>
          <a:bodyPr/>
          <a:lstStyle/>
          <a:p>
            <a:r>
              <a:rPr lang="de-DE" sz="2800" b="0" dirty="0" smtClean="0"/>
              <a:t>Wie unterschiedlich Zeit in Berufen sein kann</a:t>
            </a:r>
            <a:endParaRPr lang="de-DE" sz="28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2" descr="4551dbb49b06ab65eeac51bcb4221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2348880"/>
            <a:ext cx="370570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2"/>
          <p:cNvSpPr txBox="1">
            <a:spLocks noChangeArrowheads="1"/>
          </p:cNvSpPr>
          <p:nvPr/>
        </p:nvSpPr>
        <p:spPr bwMode="auto">
          <a:xfrm>
            <a:off x="1160987" y="1856437"/>
            <a:ext cx="2618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600" dirty="0">
                <a:latin typeface="+mn-lt"/>
              </a:rPr>
              <a:t>Straßenbahnfahrer</a:t>
            </a:r>
          </a:p>
        </p:txBody>
      </p:sp>
      <p:grpSp>
        <p:nvGrpSpPr>
          <p:cNvPr id="10" name="Gruppieren 8"/>
          <p:cNvGrpSpPr>
            <a:grpSpLocks/>
          </p:cNvGrpSpPr>
          <p:nvPr/>
        </p:nvGrpSpPr>
        <p:grpSpPr bwMode="auto">
          <a:xfrm>
            <a:off x="4434753" y="1844824"/>
            <a:ext cx="4097687" cy="3300755"/>
            <a:chOff x="4754563" y="1119488"/>
            <a:chExt cx="4132262" cy="3300112"/>
          </a:xfrm>
        </p:grpSpPr>
        <p:pic>
          <p:nvPicPr>
            <p:cNvPr id="11" name="Picture 7" descr="417242226726120100008f72257714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1630363"/>
              <a:ext cx="4132262"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3"/>
            <p:cNvSpPr txBox="1">
              <a:spLocks noChangeArrowheads="1"/>
            </p:cNvSpPr>
            <p:nvPr/>
          </p:nvSpPr>
          <p:spPr bwMode="auto">
            <a:xfrm>
              <a:off x="6298671" y="1119488"/>
              <a:ext cx="1212720" cy="4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600" dirty="0">
                  <a:latin typeface="+mn-lt"/>
                </a:rPr>
                <a:t>Fotograf</a:t>
              </a:r>
            </a:p>
          </p:txBody>
        </p:sp>
      </p:grpSp>
      <p:sp>
        <p:nvSpPr>
          <p:cNvPr id="13" name="Textfeld 14"/>
          <p:cNvSpPr txBox="1">
            <a:spLocks noChangeArrowheads="1"/>
          </p:cNvSpPr>
          <p:nvPr/>
        </p:nvSpPr>
        <p:spPr bwMode="auto">
          <a:xfrm>
            <a:off x="4434753" y="5150802"/>
            <a:ext cx="40976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lgn="ctr"/>
            <a:r>
              <a:rPr lang="de-DE" altLang="de-DE" sz="2200" dirty="0">
                <a:latin typeface="+mn-lt"/>
              </a:rPr>
              <a:t>„Der beste Weg mit der Zeit</a:t>
            </a:r>
            <a:br>
              <a:rPr lang="de-DE" altLang="de-DE" sz="2200" dirty="0">
                <a:latin typeface="+mn-lt"/>
              </a:rPr>
            </a:br>
            <a:r>
              <a:rPr lang="de-DE" altLang="de-DE" sz="2200" dirty="0">
                <a:latin typeface="+mn-lt"/>
              </a:rPr>
              <a:t>umzugehen ist, sie zu ignorieren!“</a:t>
            </a:r>
            <a:br>
              <a:rPr lang="de-DE" altLang="de-DE" sz="2200" dirty="0">
                <a:latin typeface="+mn-lt"/>
              </a:rPr>
            </a:br>
            <a:r>
              <a:rPr lang="de-DE" altLang="de-DE" sz="2200" dirty="0">
                <a:latin typeface="+mn-lt"/>
              </a:rPr>
              <a:t/>
            </a:r>
            <a:br>
              <a:rPr lang="de-DE" altLang="de-DE" sz="2200" dirty="0">
                <a:latin typeface="+mn-lt"/>
              </a:rPr>
            </a:br>
            <a:r>
              <a:rPr lang="de-DE" altLang="de-DE" sz="2200" dirty="0">
                <a:latin typeface="+mn-lt"/>
              </a:rPr>
              <a:t>„Immer auf der Suche nach Licht“</a:t>
            </a:r>
          </a:p>
        </p:txBody>
      </p:sp>
      <p:sp>
        <p:nvSpPr>
          <p:cNvPr id="15" name="Textfeld 14"/>
          <p:cNvSpPr txBox="1"/>
          <p:nvPr/>
        </p:nvSpPr>
        <p:spPr>
          <a:xfrm>
            <a:off x="468313" y="5145866"/>
            <a:ext cx="3707643" cy="1523494"/>
          </a:xfrm>
          <a:prstGeom prst="rect">
            <a:avLst/>
          </a:prstGeom>
          <a:noFill/>
        </p:spPr>
        <p:txBody>
          <a:bodyPr wrap="square" rtlCol="0">
            <a:spAutoFit/>
          </a:bodyPr>
          <a:lstStyle/>
          <a:p>
            <a:pPr algn="ctr">
              <a:spcAft>
                <a:spcPts val="600"/>
              </a:spcAft>
            </a:pPr>
            <a:r>
              <a:rPr lang="de-DE" sz="2200" dirty="0" smtClean="0">
                <a:latin typeface="+mn-lt"/>
              </a:rPr>
              <a:t>„Wenn du von der vorgegebenen Fahrzeit abweichst, erscheint eine Nachricht im Display:</a:t>
            </a:r>
          </a:p>
          <a:p>
            <a:pPr algn="ctr"/>
            <a:r>
              <a:rPr lang="de-DE" sz="2200" dirty="0" smtClean="0">
                <a:latin typeface="+mn-lt"/>
              </a:rPr>
              <a:t>`Bitte Fahrplan einhalten.`“</a:t>
            </a:r>
            <a:endParaRPr lang="de-DE" sz="2200" dirty="0">
              <a:latin typeface="+mn-lt"/>
            </a:endParaRPr>
          </a:p>
        </p:txBody>
      </p:sp>
      <p:pic>
        <p:nvPicPr>
          <p:cNvPr id="16"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7" name="Textfeld 16"/>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3207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49659" y="1268759"/>
            <a:ext cx="8154789" cy="496349"/>
          </a:xfrm>
        </p:spPr>
        <p:txBody>
          <a:bodyPr/>
          <a:lstStyle/>
          <a:p>
            <a:r>
              <a:rPr lang="de-DE" altLang="de-DE" sz="3000" b="0" dirty="0"/>
              <a:t>Praxisbeispiel - Prägung der Wahrnehmung durch Berufe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10</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grpSp>
        <p:nvGrpSpPr>
          <p:cNvPr id="8" name="Group 10"/>
          <p:cNvGrpSpPr>
            <a:grpSpLocks/>
          </p:cNvGrpSpPr>
          <p:nvPr/>
        </p:nvGrpSpPr>
        <p:grpSpPr bwMode="auto">
          <a:xfrm>
            <a:off x="601488" y="1880319"/>
            <a:ext cx="7391401" cy="4686300"/>
            <a:chOff x="477" y="632"/>
            <a:chExt cx="4656" cy="2952"/>
          </a:xfrm>
        </p:grpSpPr>
        <p:pic>
          <p:nvPicPr>
            <p:cNvPr id="9" name="Picture 4" descr="Kaufm-Azubis"/>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504" y="632"/>
              <a:ext cx="1944" cy="2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3"/>
            <p:cNvGraphicFramePr>
              <a:graphicFrameLocks noChangeAspect="1"/>
            </p:cNvGraphicFramePr>
            <p:nvPr>
              <p:extLst>
                <p:ext uri="{D42A27DB-BD31-4B8C-83A1-F6EECF244321}">
                  <p14:modId xmlns:p14="http://schemas.microsoft.com/office/powerpoint/2010/main" val="1431029114"/>
                </p:ext>
              </p:extLst>
            </p:nvPr>
          </p:nvGraphicFramePr>
          <p:xfrm>
            <a:off x="2824" y="632"/>
            <a:ext cx="2179" cy="2698"/>
          </p:xfrm>
          <a:graphic>
            <a:graphicData uri="http://schemas.openxmlformats.org/presentationml/2006/ole">
              <mc:AlternateContent xmlns:mc="http://schemas.openxmlformats.org/markup-compatibility/2006">
                <mc:Choice xmlns:v="urn:schemas-microsoft-com:vml" Requires="v">
                  <p:oleObj spid="_x0000_s1033" r:id="rId5" imgW="2436876" imgH="3018282" progId="Word.Picture.8">
                    <p:embed/>
                  </p:oleObj>
                </mc:Choice>
                <mc:Fallback>
                  <p:oleObj r:id="rId5" imgW="2436876" imgH="3018282" progId="Word.Picture.8">
                    <p:embed/>
                    <p:pic>
                      <p:nvPicPr>
                        <p:cNvPr id="0" name=""/>
                        <p:cNvPicPr>
                          <a:picLocks noChangeAspect="1" noChangeArrowheads="1"/>
                        </p:cNvPicPr>
                        <p:nvPr/>
                      </p:nvPicPr>
                      <p:blipFill>
                        <a:blip r:embed="rId6">
                          <a:lum bright="-20000" contrast="4000"/>
                          <a:extLst>
                            <a:ext uri="{28A0092B-C50C-407E-A947-70E740481C1C}">
                              <a14:useLocalDpi xmlns:a14="http://schemas.microsoft.com/office/drawing/2010/main" val="0"/>
                            </a:ext>
                          </a:extLst>
                        </a:blip>
                        <a:srcRect/>
                        <a:stretch>
                          <a:fillRect/>
                        </a:stretch>
                      </p:blipFill>
                      <p:spPr bwMode="auto">
                        <a:xfrm>
                          <a:off x="2824" y="632"/>
                          <a:ext cx="2179" cy="2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9"/>
            <p:cNvGrpSpPr>
              <a:grpSpLocks/>
            </p:cNvGrpSpPr>
            <p:nvPr/>
          </p:nvGrpSpPr>
          <p:grpSpPr bwMode="auto">
            <a:xfrm>
              <a:off x="477" y="3328"/>
              <a:ext cx="4656" cy="256"/>
              <a:chOff x="-65" y="-24"/>
              <a:chExt cx="3214" cy="256"/>
            </a:xfrm>
          </p:grpSpPr>
          <p:sp>
            <p:nvSpPr>
              <p:cNvPr id="12" name="Rectangle 5"/>
              <p:cNvSpPr>
                <a:spLocks noChangeArrowheads="1"/>
              </p:cNvSpPr>
              <p:nvPr/>
            </p:nvSpPr>
            <p:spPr bwMode="auto">
              <a:xfrm>
                <a:off x="28" y="0"/>
                <a:ext cx="15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13" name="Rectangle 6"/>
              <p:cNvSpPr>
                <a:spLocks noChangeArrowheads="1"/>
              </p:cNvSpPr>
              <p:nvPr/>
            </p:nvSpPr>
            <p:spPr bwMode="auto">
              <a:xfrm>
                <a:off x="1541" y="0"/>
                <a:ext cx="15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14" name="Rectangle 7"/>
              <p:cNvSpPr>
                <a:spLocks noChangeArrowheads="1"/>
              </p:cNvSpPr>
              <p:nvPr/>
            </p:nvSpPr>
            <p:spPr bwMode="auto">
              <a:xfrm>
                <a:off x="-65" y="-24"/>
                <a:ext cx="1513"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0"/>
                  </a:spcBef>
                </a:pPr>
                <a:r>
                  <a:rPr lang="de-DE" altLang="de-DE" sz="2000" dirty="0">
                    <a:latin typeface="+mn-lt"/>
                    <a:cs typeface="Times New Roman" panose="02020603050405020304" pitchFamily="18" charset="0"/>
                  </a:rPr>
                  <a:t>Kaufleute für </a:t>
                </a:r>
                <a:r>
                  <a:rPr lang="de-DE" altLang="de-DE" sz="2000" dirty="0" smtClean="0">
                    <a:latin typeface="+mn-lt"/>
                    <a:cs typeface="Times New Roman" panose="02020603050405020304" pitchFamily="18" charset="0"/>
                  </a:rPr>
                  <a:t>Bürokommunikation</a:t>
                </a:r>
                <a:endParaRPr lang="de-DE" altLang="de-DE" sz="2000" b="1" dirty="0">
                  <a:latin typeface="Times New Roman" panose="02020603050405020304" pitchFamily="18" charset="0"/>
                </a:endParaRPr>
              </a:p>
            </p:txBody>
          </p:sp>
          <p:sp>
            <p:nvSpPr>
              <p:cNvPr id="15" name="Rectangle 8"/>
              <p:cNvSpPr>
                <a:spLocks noChangeArrowheads="1"/>
              </p:cNvSpPr>
              <p:nvPr/>
            </p:nvSpPr>
            <p:spPr bwMode="auto">
              <a:xfrm>
                <a:off x="1557" y="-21"/>
                <a:ext cx="1592"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0"/>
                  </a:spcBef>
                </a:pPr>
                <a:r>
                  <a:rPr lang="de-DE" altLang="de-DE" sz="2100" dirty="0">
                    <a:latin typeface="+mn-lt"/>
                    <a:cs typeface="Arial" panose="020B0604020202020204" pitchFamily="34" charset="0"/>
                  </a:rPr>
                  <a:t>Industrieelektroniker</a:t>
                </a:r>
                <a:endParaRPr lang="de-DE" altLang="de-DE" sz="2100" dirty="0">
                  <a:latin typeface="+mn-lt"/>
                  <a:cs typeface="Times New Roman" panose="02020603050405020304" pitchFamily="18" charset="0"/>
                </a:endParaRPr>
              </a:p>
              <a:p>
                <a:pPr>
                  <a:spcBef>
                    <a:spcPct val="0"/>
                  </a:spcBef>
                </a:pPr>
                <a:endParaRPr lang="de-DE" altLang="de-DE" sz="2100" b="1" dirty="0">
                  <a:latin typeface="+mn-lt"/>
                </a:endParaRPr>
              </a:p>
            </p:txBody>
          </p:sp>
        </p:grpSp>
      </p:grpSp>
      <p:pic>
        <p:nvPicPr>
          <p:cNvPr id="16" name="Picture 2"/>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905591" y="332656"/>
            <a:ext cx="3884397" cy="634572"/>
          </a:xfrm>
          <a:prstGeom prst="rect">
            <a:avLst/>
          </a:prstGeom>
          <a:ln>
            <a:noFill/>
          </a:ln>
          <a:effectLst>
            <a:outerShdw blurRad="292100" dist="139700" dir="2700000" algn="tl" rotWithShape="0">
              <a:srgbClr val="333333">
                <a:alpha val="65000"/>
              </a:srgbClr>
            </a:outerShdw>
          </a:effectLst>
          <a:extLst/>
        </p:spPr>
      </p:pic>
      <p:sp>
        <p:nvSpPr>
          <p:cNvPr id="17" name="Textfeld 16"/>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4816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1539" y="2168861"/>
            <a:ext cx="8353687" cy="2592288"/>
          </a:xfrm>
        </p:spPr>
        <p:txBody>
          <a:bodyPr/>
          <a:lstStyle/>
          <a:p>
            <a:r>
              <a:rPr lang="de-DE" altLang="de-DE" sz="2200" dirty="0"/>
              <a:t>„</a:t>
            </a:r>
            <a:r>
              <a:rPr lang="de-DE" altLang="de-DE" sz="2200" i="1" dirty="0">
                <a:latin typeface="+mn-lt"/>
              </a:rPr>
              <a:t>The </a:t>
            </a:r>
            <a:r>
              <a:rPr lang="de-DE" altLang="de-DE" sz="2200" i="1" dirty="0" err="1">
                <a:latin typeface="+mn-lt"/>
              </a:rPr>
              <a:t>innermost</a:t>
            </a:r>
            <a:r>
              <a:rPr lang="de-DE" altLang="de-DE" sz="2200" i="1" dirty="0">
                <a:latin typeface="+mn-lt"/>
              </a:rPr>
              <a:t> </a:t>
            </a:r>
            <a:r>
              <a:rPr lang="de-DE" altLang="de-DE" sz="2200" i="1" dirty="0" err="1">
                <a:latin typeface="+mn-lt"/>
              </a:rPr>
              <a:t>structure</a:t>
            </a:r>
            <a:r>
              <a:rPr lang="de-DE" altLang="de-DE" sz="2200" i="1" dirty="0">
                <a:latin typeface="+mn-lt"/>
              </a:rPr>
              <a:t> </a:t>
            </a:r>
            <a:r>
              <a:rPr lang="de-DE" altLang="de-DE" sz="2200" i="1" dirty="0" err="1">
                <a:latin typeface="+mn-lt"/>
              </a:rPr>
              <a:t>of</a:t>
            </a:r>
            <a:r>
              <a:rPr lang="de-DE" altLang="de-DE" sz="2200" i="1" dirty="0">
                <a:latin typeface="+mn-lt"/>
              </a:rPr>
              <a:t> </a:t>
            </a:r>
            <a:r>
              <a:rPr lang="de-DE" altLang="de-DE" sz="2200" i="1" dirty="0" err="1">
                <a:latin typeface="+mn-lt"/>
              </a:rPr>
              <a:t>the</a:t>
            </a:r>
            <a:r>
              <a:rPr lang="de-DE" altLang="de-DE" sz="2200" i="1" dirty="0">
                <a:latin typeface="+mn-lt"/>
              </a:rPr>
              <a:t> </a:t>
            </a:r>
            <a:r>
              <a:rPr lang="de-DE" altLang="de-DE" sz="2200" i="1" dirty="0" err="1">
                <a:latin typeface="+mn-lt"/>
              </a:rPr>
              <a:t>mentality</a:t>
            </a:r>
            <a:r>
              <a:rPr lang="de-DE" altLang="de-DE" sz="2200" i="1" dirty="0">
                <a:latin typeface="+mn-lt"/>
              </a:rPr>
              <a:t> </a:t>
            </a:r>
            <a:r>
              <a:rPr lang="de-DE" altLang="de-DE" sz="2200" i="1" dirty="0" err="1">
                <a:latin typeface="+mn-lt"/>
              </a:rPr>
              <a:t>of</a:t>
            </a:r>
            <a:r>
              <a:rPr lang="de-DE" altLang="de-DE" sz="2200" i="1" dirty="0">
                <a:latin typeface="+mn-lt"/>
              </a:rPr>
              <a:t> a </a:t>
            </a:r>
            <a:r>
              <a:rPr lang="de-DE" altLang="de-DE" sz="2200" i="1" dirty="0" err="1">
                <a:latin typeface="+mn-lt"/>
              </a:rPr>
              <a:t>group</a:t>
            </a:r>
            <a:r>
              <a:rPr lang="de-DE" altLang="de-DE" sz="2200" i="1" dirty="0">
                <a:latin typeface="+mn-lt"/>
              </a:rPr>
              <a:t> </a:t>
            </a:r>
            <a:r>
              <a:rPr lang="de-DE" altLang="de-DE" sz="2200" i="1" dirty="0" err="1">
                <a:latin typeface="+mn-lt"/>
              </a:rPr>
              <a:t>can</a:t>
            </a:r>
            <a:r>
              <a:rPr lang="de-DE" altLang="de-DE" sz="2200" i="1" dirty="0">
                <a:latin typeface="+mn-lt"/>
              </a:rPr>
              <a:t> </a:t>
            </a:r>
            <a:r>
              <a:rPr lang="de-DE" altLang="de-DE" sz="2200" i="1" dirty="0" err="1">
                <a:latin typeface="+mn-lt"/>
              </a:rPr>
              <a:t>never</a:t>
            </a:r>
            <a:r>
              <a:rPr lang="de-DE" altLang="de-DE" sz="2200" i="1" dirty="0">
                <a:latin typeface="+mn-lt"/>
              </a:rPr>
              <a:t> </a:t>
            </a:r>
            <a:r>
              <a:rPr lang="de-DE" altLang="de-DE" sz="2200" i="1" dirty="0" err="1">
                <a:latin typeface="+mn-lt"/>
              </a:rPr>
              <a:t>be</a:t>
            </a:r>
            <a:r>
              <a:rPr lang="de-DE" altLang="de-DE" sz="2200" i="1" dirty="0">
                <a:latin typeface="+mn-lt"/>
              </a:rPr>
              <a:t> </a:t>
            </a:r>
            <a:r>
              <a:rPr lang="de-DE" altLang="de-DE" sz="2200" i="1" dirty="0" err="1">
                <a:latin typeface="+mn-lt"/>
              </a:rPr>
              <a:t>as</a:t>
            </a:r>
            <a:r>
              <a:rPr lang="de-DE" altLang="de-DE" sz="2200" i="1" dirty="0">
                <a:latin typeface="+mn-lt"/>
              </a:rPr>
              <a:t/>
            </a:r>
            <a:br>
              <a:rPr lang="de-DE" altLang="de-DE" sz="2200" i="1" dirty="0">
                <a:latin typeface="+mn-lt"/>
              </a:rPr>
            </a:br>
            <a:r>
              <a:rPr lang="de-DE" altLang="de-DE" sz="2200" i="1" dirty="0" err="1">
                <a:latin typeface="+mn-lt"/>
              </a:rPr>
              <a:t>clearly</a:t>
            </a:r>
            <a:r>
              <a:rPr lang="de-DE" altLang="de-DE" sz="2200" i="1" dirty="0">
                <a:latin typeface="+mn-lt"/>
              </a:rPr>
              <a:t> </a:t>
            </a:r>
            <a:r>
              <a:rPr lang="de-DE" altLang="de-DE" sz="2200" i="1" dirty="0" err="1">
                <a:latin typeface="+mn-lt"/>
              </a:rPr>
              <a:t>grasped</a:t>
            </a:r>
            <a:r>
              <a:rPr lang="de-DE" altLang="de-DE" sz="2200" i="1" dirty="0">
                <a:latin typeface="+mn-lt"/>
              </a:rPr>
              <a:t> </a:t>
            </a:r>
            <a:r>
              <a:rPr lang="de-DE" altLang="de-DE" sz="2200" i="1" dirty="0" err="1">
                <a:latin typeface="+mn-lt"/>
              </a:rPr>
              <a:t>as</a:t>
            </a:r>
            <a:r>
              <a:rPr lang="de-DE" altLang="de-DE" sz="2200" i="1" dirty="0">
                <a:latin typeface="+mn-lt"/>
              </a:rPr>
              <a:t> </a:t>
            </a:r>
            <a:r>
              <a:rPr lang="de-DE" altLang="de-DE" sz="2200" i="1" dirty="0" err="1">
                <a:latin typeface="+mn-lt"/>
              </a:rPr>
              <a:t>when</a:t>
            </a:r>
            <a:r>
              <a:rPr lang="de-DE" altLang="de-DE" sz="2200" i="1" dirty="0">
                <a:latin typeface="+mn-lt"/>
              </a:rPr>
              <a:t> </a:t>
            </a:r>
            <a:r>
              <a:rPr lang="de-DE" altLang="de-DE" sz="2200" i="1" dirty="0" err="1">
                <a:latin typeface="+mn-lt"/>
              </a:rPr>
              <a:t>we</a:t>
            </a:r>
            <a:r>
              <a:rPr lang="de-DE" altLang="de-DE" sz="2200" i="1" dirty="0">
                <a:latin typeface="+mn-lt"/>
              </a:rPr>
              <a:t> </a:t>
            </a:r>
            <a:r>
              <a:rPr lang="de-DE" altLang="de-DE" sz="2200" i="1" dirty="0" err="1">
                <a:latin typeface="+mn-lt"/>
              </a:rPr>
              <a:t>attemped</a:t>
            </a:r>
            <a:r>
              <a:rPr lang="de-DE" altLang="de-DE" sz="2200" i="1" dirty="0">
                <a:latin typeface="+mn-lt"/>
              </a:rPr>
              <a:t> </a:t>
            </a:r>
            <a:r>
              <a:rPr lang="de-DE" altLang="de-DE" sz="2200" i="1" dirty="0" err="1">
                <a:latin typeface="+mn-lt"/>
              </a:rPr>
              <a:t>to</a:t>
            </a:r>
            <a:r>
              <a:rPr lang="de-DE" altLang="de-DE" sz="2200" i="1" dirty="0">
                <a:latin typeface="+mn-lt"/>
              </a:rPr>
              <a:t> </a:t>
            </a:r>
            <a:r>
              <a:rPr lang="de-DE" altLang="de-DE" sz="2200" i="1" dirty="0" err="1">
                <a:latin typeface="+mn-lt"/>
              </a:rPr>
              <a:t>understand</a:t>
            </a:r>
            <a:r>
              <a:rPr lang="de-DE" altLang="de-DE" sz="2200" i="1" dirty="0">
                <a:latin typeface="+mn-lt"/>
              </a:rPr>
              <a:t> </a:t>
            </a:r>
            <a:r>
              <a:rPr lang="de-DE" altLang="de-DE" sz="2200" i="1" dirty="0" err="1">
                <a:latin typeface="+mn-lt"/>
              </a:rPr>
              <a:t>its</a:t>
            </a:r>
            <a:r>
              <a:rPr lang="de-DE" altLang="de-DE" sz="2200" i="1" dirty="0">
                <a:latin typeface="+mn-lt"/>
              </a:rPr>
              <a:t> </a:t>
            </a:r>
            <a:r>
              <a:rPr lang="de-DE" altLang="de-DE" sz="2200" i="1" dirty="0" err="1">
                <a:latin typeface="+mn-lt"/>
              </a:rPr>
              <a:t>conception</a:t>
            </a:r>
            <a:r>
              <a:rPr lang="de-DE" altLang="de-DE" sz="2200" i="1" dirty="0">
                <a:latin typeface="+mn-lt"/>
              </a:rPr>
              <a:t> </a:t>
            </a:r>
            <a:r>
              <a:rPr lang="de-DE" altLang="de-DE" sz="2200" i="1" dirty="0" err="1">
                <a:latin typeface="+mn-lt"/>
              </a:rPr>
              <a:t>of</a:t>
            </a:r>
            <a:r>
              <a:rPr lang="de-DE" altLang="de-DE" sz="2200" i="1" dirty="0">
                <a:latin typeface="+mn-lt"/>
              </a:rPr>
              <a:t> time...“</a:t>
            </a:r>
            <a:r>
              <a:rPr lang="de-DE" altLang="de-DE" sz="2200" dirty="0">
                <a:latin typeface="+mn-lt"/>
              </a:rPr>
              <a:t/>
            </a:r>
            <a:br>
              <a:rPr lang="de-DE" altLang="de-DE" sz="2200" dirty="0">
                <a:latin typeface="+mn-lt"/>
              </a:rPr>
            </a:br>
            <a:r>
              <a:rPr lang="de-DE" altLang="de-DE" sz="2200" dirty="0">
                <a:latin typeface="+mn-lt"/>
              </a:rPr>
              <a:t>				Karl Mannheim 1936</a:t>
            </a:r>
          </a:p>
          <a:p>
            <a:endParaRPr lang="de-DE" altLang="de-DE" sz="2200" dirty="0">
              <a:latin typeface="+mn-lt"/>
            </a:endParaRPr>
          </a:p>
          <a:p>
            <a:r>
              <a:rPr lang="de-DE" altLang="de-DE" sz="2200" dirty="0">
                <a:latin typeface="+mn-lt"/>
              </a:rPr>
              <a:t>Zeit ist gesellschaftlich geprägtes Phänomen, kulturell differenziert und</a:t>
            </a:r>
            <a:br>
              <a:rPr lang="de-DE" altLang="de-DE" sz="2200" dirty="0">
                <a:latin typeface="+mn-lt"/>
              </a:rPr>
            </a:br>
            <a:r>
              <a:rPr lang="de-DE" altLang="de-DE" sz="2200" dirty="0">
                <a:latin typeface="+mn-lt"/>
              </a:rPr>
              <a:t>zugleich handlungsbezogen, ereignisbezogen, aus der jeweiligen „Sorge“</a:t>
            </a:r>
            <a:br>
              <a:rPr lang="de-DE" altLang="de-DE" sz="2200" dirty="0">
                <a:latin typeface="+mn-lt"/>
              </a:rPr>
            </a:br>
            <a:r>
              <a:rPr lang="de-DE" altLang="de-DE" sz="2200" dirty="0">
                <a:latin typeface="+mn-lt"/>
              </a:rPr>
              <a:t>heraus begründet.</a:t>
            </a:r>
          </a:p>
          <a:p>
            <a:endParaRPr lang="de-DE" dirty="0"/>
          </a:p>
        </p:txBody>
      </p:sp>
      <p:sp>
        <p:nvSpPr>
          <p:cNvPr id="4" name="Textplatzhalter 3"/>
          <p:cNvSpPr>
            <a:spLocks noGrp="1"/>
          </p:cNvSpPr>
          <p:nvPr>
            <p:ph type="body" sz="half" idx="10"/>
          </p:nvPr>
        </p:nvSpPr>
        <p:spPr>
          <a:xfrm>
            <a:off x="431540" y="1376772"/>
            <a:ext cx="7578725" cy="365130"/>
          </a:xfrm>
        </p:spPr>
        <p:txBody>
          <a:bodyPr/>
          <a:lstStyle/>
          <a:p>
            <a:r>
              <a:rPr lang="de-DE" sz="3000" b="0" dirty="0" smtClean="0"/>
              <a:t>Aufbruch und Vermutung</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11</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8" name="Text Box 5"/>
          <p:cNvSpPr txBox="1">
            <a:spLocks noChangeArrowheads="1"/>
          </p:cNvSpPr>
          <p:nvPr/>
        </p:nvSpPr>
        <p:spPr bwMode="auto">
          <a:xfrm>
            <a:off x="463964" y="4947115"/>
            <a:ext cx="7564420" cy="1110177"/>
          </a:xfrm>
          <a:prstGeom prst="rect">
            <a:avLst/>
          </a:prstGeom>
          <a:solidFill>
            <a:srgbClr val="FFCC00">
              <a:alpha val="50195"/>
            </a:srgbClr>
          </a:solidFill>
          <a:ln w="9525">
            <a:solidFill>
              <a:schemeClr val="tx1"/>
            </a:solidFill>
            <a:miter lim="800000"/>
            <a:headEnd/>
            <a:tailEnd/>
          </a:ln>
        </p:spPr>
        <p:txBody>
          <a:bodyPr wrap="non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r>
              <a:rPr lang="de-DE" altLang="de-DE" sz="2200" dirty="0">
                <a:latin typeface="+mn-lt"/>
              </a:rPr>
              <a:t>Es lassen sich in den Berufen, die sich ja nach Handlungen, Tätigkeiten,</a:t>
            </a:r>
          </a:p>
          <a:p>
            <a:r>
              <a:rPr lang="de-DE" altLang="de-DE" sz="2200" dirty="0">
                <a:latin typeface="+mn-lt"/>
              </a:rPr>
              <a:t>Kulturen und Ideologien unterscheiden  „Zeitmodelle“ jenseits der</a:t>
            </a:r>
          </a:p>
          <a:p>
            <a:r>
              <a:rPr lang="de-DE" altLang="de-DE" sz="2200" dirty="0">
                <a:latin typeface="+mn-lt"/>
              </a:rPr>
              <a:t> physikalischen Arbeitszeiten finden.</a:t>
            </a:r>
          </a:p>
        </p:txBody>
      </p:sp>
      <p:pic>
        <p:nvPicPr>
          <p:cNvPr id="9"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67627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1539" y="1916832"/>
            <a:ext cx="7901300" cy="4356484"/>
          </a:xfrm>
        </p:spPr>
        <p:txBody>
          <a:bodyPr/>
          <a:lstStyle/>
          <a:p>
            <a:pPr>
              <a:spcBef>
                <a:spcPct val="25000"/>
              </a:spcBef>
              <a:spcAft>
                <a:spcPts val="1800"/>
              </a:spcAft>
            </a:pPr>
            <a:r>
              <a:rPr lang="de-DE" altLang="de-DE" sz="2600" dirty="0" smtClean="0"/>
              <a:t>Berufe enthalten in sich Zeitkulturen und Zeitvorstellungen als Produkt ihrer historischen Entwicklung.</a:t>
            </a:r>
            <a:br>
              <a:rPr lang="de-DE" altLang="de-DE" sz="2600" dirty="0" smtClean="0"/>
            </a:br>
            <a:r>
              <a:rPr lang="de-DE" altLang="de-DE" sz="2600" dirty="0" smtClean="0"/>
              <a:t/>
            </a:r>
            <a:br>
              <a:rPr lang="de-DE" altLang="de-DE" sz="2600" dirty="0" smtClean="0"/>
            </a:br>
            <a:r>
              <a:rPr lang="de-DE" altLang="de-DE" sz="2600" dirty="0" smtClean="0"/>
              <a:t>Berufe lassen sich an „ihren Zeiten“ unterscheiden und prägen mit diesen das „Zur Zeit sein“ der Menschen, die in den Berufen arbeiten. </a:t>
            </a:r>
          </a:p>
          <a:p>
            <a:pPr>
              <a:spcBef>
                <a:spcPts val="0"/>
              </a:spcBef>
              <a:spcAft>
                <a:spcPts val="300"/>
              </a:spcAft>
            </a:pPr>
            <a:r>
              <a:rPr lang="de-DE" altLang="de-DE" sz="2600" b="1" i="1" u="sng" dirty="0" smtClean="0">
                <a:solidFill>
                  <a:schemeClr val="accent2"/>
                </a:solidFill>
              </a:rPr>
              <a:t>Gegenthese:</a:t>
            </a:r>
          </a:p>
          <a:p>
            <a:pPr>
              <a:spcBef>
                <a:spcPct val="25000"/>
              </a:spcBef>
              <a:spcAft>
                <a:spcPct val="25000"/>
              </a:spcAft>
            </a:pPr>
            <a:r>
              <a:rPr lang="de-DE" altLang="de-DE" sz="2600" b="1" dirty="0" smtClean="0">
                <a:solidFill>
                  <a:schemeClr val="accent2"/>
                </a:solidFill>
              </a:rPr>
              <a:t>Uhrzeit als dominante Vorstellung hat alle Lebensbereiche durchdrungen und die Individualisierung von Lebensformen hat Berufen die „Zeit prägende“ Bedeutung genommen</a:t>
            </a:r>
            <a:r>
              <a:rPr lang="de-DE" altLang="de-DE" sz="2600" dirty="0" smtClean="0">
                <a:solidFill>
                  <a:schemeClr val="accent2"/>
                </a:solidFill>
              </a:rPr>
              <a:t>.</a:t>
            </a:r>
          </a:p>
          <a:p>
            <a:endParaRPr lang="de-DE" dirty="0"/>
          </a:p>
        </p:txBody>
      </p:sp>
      <p:sp>
        <p:nvSpPr>
          <p:cNvPr id="4" name="Textplatzhalter 3"/>
          <p:cNvSpPr>
            <a:spLocks noGrp="1"/>
          </p:cNvSpPr>
          <p:nvPr>
            <p:ph type="body" sz="half" idx="10"/>
          </p:nvPr>
        </p:nvSpPr>
        <p:spPr>
          <a:xfrm>
            <a:off x="431540" y="1304764"/>
            <a:ext cx="7578725" cy="365130"/>
          </a:xfrm>
        </p:spPr>
        <p:txBody>
          <a:bodyPr/>
          <a:lstStyle/>
          <a:p>
            <a:r>
              <a:rPr lang="de-DE" sz="3000" b="0" dirty="0" smtClean="0"/>
              <a:t>Kernthese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12</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46814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0"/>
          </p:nvPr>
        </p:nvSpPr>
        <p:spPr>
          <a:xfrm>
            <a:off x="251520" y="404664"/>
            <a:ext cx="8316912" cy="365130"/>
          </a:xfrm>
        </p:spPr>
        <p:txBody>
          <a:bodyPr/>
          <a:lstStyle/>
          <a:p>
            <a:r>
              <a:rPr lang="de-DE" sz="3000" b="0" dirty="0" smtClean="0"/>
              <a:t>Anekdoten, Phänomene und hermeneutische Befunde 1</a:t>
            </a:r>
            <a:endParaRPr lang="de-DE" sz="3000" b="0" dirty="0"/>
          </a:p>
        </p:txBody>
      </p:sp>
      <p:sp>
        <p:nvSpPr>
          <p:cNvPr id="5" name="Datumsplatzhalter 4"/>
          <p:cNvSpPr>
            <a:spLocks noGrp="1"/>
          </p:cNvSpPr>
          <p:nvPr>
            <p:ph type="dt" sz="half" idx="14"/>
          </p:nvPr>
        </p:nvSpPr>
        <p:spPr/>
        <p:txBody>
          <a:bodyPr/>
          <a:lstStyle/>
          <a:p>
            <a:fld id="{517DBAA2-AAEF-4307-A49F-77ABC68DDB6B}" type="datetime1">
              <a:rPr lang="de-DE" smtClean="0"/>
              <a:pPr/>
              <a:t>09.06.2015</a:t>
            </a:fld>
            <a:endParaRPr lang="de-DE" dirty="0"/>
          </a:p>
        </p:txBody>
      </p:sp>
      <p:sp>
        <p:nvSpPr>
          <p:cNvPr id="6" name="Fußzeilenplatzhalter 5"/>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cap="all" dirty="0"/>
          </a:p>
        </p:txBody>
      </p:sp>
      <p:sp>
        <p:nvSpPr>
          <p:cNvPr id="7" name="Foliennummernplatzhalter 6"/>
          <p:cNvSpPr>
            <a:spLocks noGrp="1"/>
          </p:cNvSpPr>
          <p:nvPr>
            <p:ph type="sldNum" sz="quarter" idx="16"/>
          </p:nvPr>
        </p:nvSpPr>
        <p:spPr/>
        <p:txBody>
          <a:bodyPr/>
          <a:lstStyle/>
          <a:p>
            <a:fld id="{CD75E278-B7A8-46AD-AE70-60A8FF4239F1}" type="slidenum">
              <a:rPr lang="de-DE" smtClean="0"/>
              <a:pPr/>
              <a:t>13</a:t>
            </a:fld>
            <a:endParaRPr lang="de-DE" dirty="0"/>
          </a:p>
        </p:txBody>
      </p:sp>
      <p:pic>
        <p:nvPicPr>
          <p:cNvPr id="8" name="Picture 7" descr="E:\Diss\Italien_Vatikan_Petersplatz_Obel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62558"/>
            <a:ext cx="6985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E:\Diss\450px-Washington_Monu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8" y="2540025"/>
            <a:ext cx="2773362"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2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0"/>
          </p:nvPr>
        </p:nvSpPr>
        <p:spPr>
          <a:xfrm>
            <a:off x="251520" y="404664"/>
            <a:ext cx="8316912" cy="365130"/>
          </a:xfrm>
        </p:spPr>
        <p:txBody>
          <a:bodyPr/>
          <a:lstStyle/>
          <a:p>
            <a:r>
              <a:rPr lang="de-DE" sz="3000" b="0" dirty="0" smtClean="0"/>
              <a:t>Anekdoten, Phänomene und hermeneutische Befunde 2</a:t>
            </a:r>
            <a:endParaRPr lang="de-DE" sz="3000" b="0" dirty="0"/>
          </a:p>
        </p:txBody>
      </p:sp>
      <p:sp>
        <p:nvSpPr>
          <p:cNvPr id="5" name="Datumsplatzhalter 4"/>
          <p:cNvSpPr>
            <a:spLocks noGrp="1"/>
          </p:cNvSpPr>
          <p:nvPr>
            <p:ph type="dt" sz="half" idx="14"/>
          </p:nvPr>
        </p:nvSpPr>
        <p:spPr/>
        <p:txBody>
          <a:bodyPr/>
          <a:lstStyle/>
          <a:p>
            <a:fld id="{517DBAA2-AAEF-4307-A49F-77ABC68DDB6B}" type="datetime1">
              <a:rPr lang="de-DE" smtClean="0"/>
              <a:pPr/>
              <a:t>09.06.2015</a:t>
            </a:fld>
            <a:endParaRPr lang="de-DE" dirty="0"/>
          </a:p>
        </p:txBody>
      </p:sp>
      <p:sp>
        <p:nvSpPr>
          <p:cNvPr id="6" name="Fußzeilenplatzhalter 5"/>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cap="all" dirty="0"/>
          </a:p>
        </p:txBody>
      </p:sp>
      <p:sp>
        <p:nvSpPr>
          <p:cNvPr id="7" name="Foliennummernplatzhalter 6"/>
          <p:cNvSpPr>
            <a:spLocks noGrp="1"/>
          </p:cNvSpPr>
          <p:nvPr>
            <p:ph type="sldNum" sz="quarter" idx="16"/>
          </p:nvPr>
        </p:nvSpPr>
        <p:spPr/>
        <p:txBody>
          <a:bodyPr/>
          <a:lstStyle/>
          <a:p>
            <a:fld id="{CD75E278-B7A8-46AD-AE70-60A8FF4239F1}" type="slidenum">
              <a:rPr lang="de-DE" smtClean="0"/>
              <a:pPr/>
              <a:t>14</a:t>
            </a:fld>
            <a:endParaRPr lang="de-DE" dirty="0"/>
          </a:p>
        </p:txBody>
      </p:sp>
      <p:pic>
        <p:nvPicPr>
          <p:cNvPr id="10" name="Picture 4" descr="E:\Diss\401px-Ein_Kirchturm_in_Bremerhaven_1uf.jpg">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l="18617" r="22983"/>
          <a:stretch>
            <a:fillRect/>
          </a:stretch>
        </p:blipFill>
        <p:spPr bwMode="auto">
          <a:xfrm>
            <a:off x="467544" y="1061134"/>
            <a:ext cx="1985405" cy="50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2987067" y="1198631"/>
            <a:ext cx="5869409" cy="341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r>
              <a:rPr lang="de-DE" altLang="de-DE" sz="2400" dirty="0">
                <a:latin typeface="+mn-lt"/>
              </a:rPr>
              <a:t>Mittelalter</a:t>
            </a:r>
          </a:p>
          <a:p>
            <a:pPr>
              <a:buFontTx/>
              <a:buChar char="-"/>
            </a:pPr>
            <a:r>
              <a:rPr lang="de-DE" altLang="de-DE" sz="2400" dirty="0">
                <a:latin typeface="+mn-lt"/>
              </a:rPr>
              <a:t> Jüdisch-christliches Denken,</a:t>
            </a:r>
            <a:br>
              <a:rPr lang="de-DE" altLang="de-DE" sz="2400" dirty="0">
                <a:latin typeface="+mn-lt"/>
              </a:rPr>
            </a:br>
            <a:r>
              <a:rPr lang="de-DE" altLang="de-DE" sz="2400" dirty="0">
                <a:latin typeface="+mn-lt"/>
              </a:rPr>
              <a:t>  Gottes Handeln in der Welt, Gegenwartsbezug</a:t>
            </a:r>
            <a:br>
              <a:rPr lang="de-DE" altLang="de-DE" sz="2400" dirty="0">
                <a:latin typeface="+mn-lt"/>
              </a:rPr>
            </a:br>
            <a:r>
              <a:rPr lang="de-DE" altLang="de-DE" sz="2400" dirty="0">
                <a:latin typeface="+mn-lt"/>
              </a:rPr>
              <a:t>  Zukunftserwartung</a:t>
            </a:r>
          </a:p>
          <a:p>
            <a:pPr>
              <a:buFontTx/>
              <a:buChar char="-"/>
            </a:pPr>
            <a:r>
              <a:rPr lang="de-DE" altLang="de-DE" sz="2400" dirty="0">
                <a:latin typeface="+mn-lt"/>
              </a:rPr>
              <a:t> Rhythmisierung vom Klosterleben auf Städte</a:t>
            </a:r>
          </a:p>
          <a:p>
            <a:pPr>
              <a:buFontTx/>
              <a:buChar char="-"/>
            </a:pPr>
            <a:r>
              <a:rPr lang="de-DE" altLang="de-DE" sz="2400" dirty="0">
                <a:latin typeface="+mn-lt"/>
              </a:rPr>
              <a:t> Uhren erscheinen an Kirchtürmen, Heils-</a:t>
            </a:r>
            <a:br>
              <a:rPr lang="de-DE" altLang="de-DE" sz="2400" dirty="0">
                <a:latin typeface="+mn-lt"/>
              </a:rPr>
            </a:br>
            <a:r>
              <a:rPr lang="de-DE" altLang="de-DE" sz="2400" dirty="0">
                <a:latin typeface="+mn-lt"/>
              </a:rPr>
              <a:t>  </a:t>
            </a:r>
            <a:r>
              <a:rPr lang="de-DE" altLang="de-DE" sz="2400" dirty="0" err="1">
                <a:latin typeface="+mn-lt"/>
              </a:rPr>
              <a:t>geschichte</a:t>
            </a:r>
            <a:r>
              <a:rPr lang="de-DE" altLang="de-DE" sz="2400" dirty="0">
                <a:latin typeface="+mn-lt"/>
              </a:rPr>
              <a:t> wird „Kirchengeschichte“</a:t>
            </a:r>
          </a:p>
          <a:p>
            <a:pPr>
              <a:buFontTx/>
              <a:buChar char="-"/>
            </a:pPr>
            <a:r>
              <a:rPr lang="de-DE" altLang="de-DE" sz="2400" dirty="0">
                <a:latin typeface="+mn-lt"/>
              </a:rPr>
              <a:t> Glocke mahnt</a:t>
            </a:r>
          </a:p>
          <a:p>
            <a:pPr>
              <a:buFontTx/>
              <a:buChar char="-"/>
            </a:pPr>
            <a:r>
              <a:rPr lang="de-DE" altLang="de-DE" sz="2400" dirty="0">
                <a:latin typeface="+mn-lt"/>
              </a:rPr>
              <a:t> Zinsverbot, weil Zeit Gottes Geschenk</a:t>
            </a:r>
          </a:p>
        </p:txBody>
      </p:sp>
      <p:sp>
        <p:nvSpPr>
          <p:cNvPr id="13" name="Text Box 7" descr="Pergament"/>
          <p:cNvSpPr txBox="1">
            <a:spLocks noChangeArrowheads="1"/>
          </p:cNvSpPr>
          <p:nvPr/>
        </p:nvSpPr>
        <p:spPr bwMode="auto">
          <a:xfrm>
            <a:off x="2991736" y="4795210"/>
            <a:ext cx="5720724" cy="13717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r>
              <a:rPr lang="de-DE" altLang="de-DE" sz="2100" i="1" dirty="0">
                <a:latin typeface="Book Antiqua" panose="02040602050305030304" pitchFamily="18" charset="0"/>
              </a:rPr>
              <a:t>„Der Wucherer handelt gegen das das universelle </a:t>
            </a:r>
            <a:r>
              <a:rPr lang="de-DE" altLang="de-DE" sz="2100" i="1" dirty="0" smtClean="0">
                <a:latin typeface="Book Antiqua" panose="02040602050305030304" pitchFamily="18" charset="0"/>
              </a:rPr>
              <a:t>Naturgesetz</a:t>
            </a:r>
            <a:r>
              <a:rPr lang="de-DE" altLang="de-DE" sz="2100" i="1" dirty="0">
                <a:latin typeface="Book Antiqua" panose="02040602050305030304" pitchFamily="18" charset="0"/>
              </a:rPr>
              <a:t>, weil er die Zeit verkauft, die allen </a:t>
            </a:r>
            <a:r>
              <a:rPr lang="de-DE" altLang="de-DE" sz="2100" i="1" dirty="0" smtClean="0">
                <a:latin typeface="Book Antiqua" panose="02040602050305030304" pitchFamily="18" charset="0"/>
              </a:rPr>
              <a:t>Kreaturen </a:t>
            </a:r>
            <a:r>
              <a:rPr lang="de-DE" altLang="de-DE" sz="2100" i="1" dirty="0" err="1">
                <a:latin typeface="Book Antiqua" panose="02040602050305030304" pitchFamily="18" charset="0"/>
              </a:rPr>
              <a:t>zueigen</a:t>
            </a:r>
            <a:r>
              <a:rPr lang="de-DE" altLang="de-DE" sz="2100" i="1" dirty="0">
                <a:latin typeface="Book Antiqua" panose="02040602050305030304" pitchFamily="18" charset="0"/>
              </a:rPr>
              <a:t> ist.“ </a:t>
            </a:r>
            <a:r>
              <a:rPr lang="de-DE" altLang="de-DE" baseline="-25000" dirty="0">
                <a:latin typeface="Bookman Old Style" panose="02050604050505020204" pitchFamily="18" charset="0"/>
              </a:rPr>
              <a:t>Augustinus</a:t>
            </a:r>
            <a:r>
              <a:rPr lang="de-DE" altLang="de-DE" i="1" dirty="0">
                <a:latin typeface="Book Antiqua" panose="02040602050305030304" pitchFamily="18" charset="0"/>
              </a:rPr>
              <a:t/>
            </a:r>
            <a:br>
              <a:rPr lang="de-DE" altLang="de-DE" i="1" dirty="0">
                <a:latin typeface="Book Antiqua" panose="02040602050305030304" pitchFamily="18" charset="0"/>
              </a:rPr>
            </a:br>
            <a:endParaRPr lang="de-DE" altLang="de-DE" i="1" dirty="0">
              <a:latin typeface="Book Antiqua" panose="02040602050305030304" pitchFamily="18" charset="0"/>
            </a:endParaRPr>
          </a:p>
        </p:txBody>
      </p:sp>
    </p:spTree>
    <p:extLst>
      <p:ext uri="{BB962C8B-B14F-4D97-AF65-F5344CB8AC3E}">
        <p14:creationId xmlns:p14="http://schemas.microsoft.com/office/powerpoint/2010/main" val="14692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0"/>
          </p:nvPr>
        </p:nvSpPr>
        <p:spPr>
          <a:xfrm>
            <a:off x="251520" y="368660"/>
            <a:ext cx="8316912" cy="365130"/>
          </a:xfrm>
        </p:spPr>
        <p:txBody>
          <a:bodyPr/>
          <a:lstStyle/>
          <a:p>
            <a:r>
              <a:rPr lang="de-DE" sz="3000" b="0" dirty="0" smtClean="0"/>
              <a:t>Anekdoten, Phänomene und hermeneutische Befunde 3</a:t>
            </a:r>
            <a:endParaRPr lang="de-DE" sz="3000" b="0" dirty="0"/>
          </a:p>
        </p:txBody>
      </p:sp>
      <p:sp>
        <p:nvSpPr>
          <p:cNvPr id="5" name="Datumsplatzhalter 4"/>
          <p:cNvSpPr>
            <a:spLocks noGrp="1"/>
          </p:cNvSpPr>
          <p:nvPr>
            <p:ph type="dt" sz="half" idx="14"/>
          </p:nvPr>
        </p:nvSpPr>
        <p:spPr/>
        <p:txBody>
          <a:bodyPr/>
          <a:lstStyle/>
          <a:p>
            <a:fld id="{517DBAA2-AAEF-4307-A49F-77ABC68DDB6B}" type="datetime1">
              <a:rPr lang="de-DE" smtClean="0"/>
              <a:pPr/>
              <a:t>09.06.2015</a:t>
            </a:fld>
            <a:endParaRPr lang="de-DE" dirty="0"/>
          </a:p>
        </p:txBody>
      </p:sp>
      <p:sp>
        <p:nvSpPr>
          <p:cNvPr id="6" name="Fußzeilenplatzhalter 5"/>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cap="all" dirty="0"/>
          </a:p>
        </p:txBody>
      </p:sp>
      <p:sp>
        <p:nvSpPr>
          <p:cNvPr id="7" name="Foliennummernplatzhalter 6"/>
          <p:cNvSpPr>
            <a:spLocks noGrp="1"/>
          </p:cNvSpPr>
          <p:nvPr>
            <p:ph type="sldNum" sz="quarter" idx="16"/>
          </p:nvPr>
        </p:nvSpPr>
        <p:spPr/>
        <p:txBody>
          <a:bodyPr/>
          <a:lstStyle/>
          <a:p>
            <a:fld id="{CD75E278-B7A8-46AD-AE70-60A8FF4239F1}" type="slidenum">
              <a:rPr lang="de-DE" smtClean="0"/>
              <a:pPr/>
              <a:t>15</a:t>
            </a:fld>
            <a:endParaRPr lang="de-DE" dirty="0"/>
          </a:p>
        </p:txBody>
      </p:sp>
      <p:grpSp>
        <p:nvGrpSpPr>
          <p:cNvPr id="10" name="Group 13"/>
          <p:cNvGrpSpPr>
            <a:grpSpLocks/>
          </p:cNvGrpSpPr>
          <p:nvPr/>
        </p:nvGrpSpPr>
        <p:grpSpPr bwMode="auto">
          <a:xfrm>
            <a:off x="235013" y="841475"/>
            <a:ext cx="8408987" cy="2373313"/>
            <a:chOff x="273" y="581"/>
            <a:chExt cx="5297" cy="1495"/>
          </a:xfrm>
        </p:grpSpPr>
        <p:pic>
          <p:nvPicPr>
            <p:cNvPr id="11" name="Picture 4" descr="E:\Diss\Krupp_Rheinhausen.jpg"/>
            <p:cNvPicPr>
              <a:picLocks noChangeAspect="1" noChangeArrowheads="1"/>
            </p:cNvPicPr>
            <p:nvPr/>
          </p:nvPicPr>
          <p:blipFill>
            <a:blip r:embed="rId2">
              <a:extLst>
                <a:ext uri="{28A0092B-C50C-407E-A947-70E740481C1C}">
                  <a14:useLocalDpi xmlns:a14="http://schemas.microsoft.com/office/drawing/2010/main" val="0"/>
                </a:ext>
              </a:extLst>
            </a:blip>
            <a:srcRect r="2570" b="2702"/>
            <a:stretch>
              <a:fillRect/>
            </a:stretch>
          </p:blipFill>
          <p:spPr bwMode="auto">
            <a:xfrm>
              <a:off x="273" y="581"/>
              <a:ext cx="5297"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646" y="623"/>
              <a:ext cx="458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r>
                <a:rPr lang="de-DE" altLang="de-DE" b="1" dirty="0"/>
                <a:t>Industriezeitalter: Takt, Beschleunigung, </a:t>
              </a:r>
              <a:r>
                <a:rPr lang="de-DE" altLang="de-DE" b="1" dirty="0" smtClean="0"/>
                <a:t>Standardisierung</a:t>
              </a:r>
              <a:endParaRPr lang="de-DE" altLang="de-DE" b="1" dirty="0"/>
            </a:p>
          </p:txBody>
        </p:sp>
      </p:grpSp>
      <p:grpSp>
        <p:nvGrpSpPr>
          <p:cNvPr id="13" name="Group 11"/>
          <p:cNvGrpSpPr>
            <a:grpSpLocks/>
          </p:cNvGrpSpPr>
          <p:nvPr/>
        </p:nvGrpSpPr>
        <p:grpSpPr bwMode="auto">
          <a:xfrm>
            <a:off x="251520" y="3216375"/>
            <a:ext cx="4804730" cy="3038475"/>
            <a:chOff x="170" y="2077"/>
            <a:chExt cx="3140" cy="1877"/>
          </a:xfrm>
        </p:grpSpPr>
        <p:pic>
          <p:nvPicPr>
            <p:cNvPr id="14" name="Picture 5" descr="E:\Diss\Stahlwerk_Differdingen.jpg"/>
            <p:cNvPicPr>
              <a:picLocks noChangeAspect="1" noChangeArrowheads="1"/>
            </p:cNvPicPr>
            <p:nvPr/>
          </p:nvPicPr>
          <p:blipFill>
            <a:blip r:embed="rId3">
              <a:extLst>
                <a:ext uri="{28A0092B-C50C-407E-A947-70E740481C1C}">
                  <a14:useLocalDpi xmlns:a14="http://schemas.microsoft.com/office/drawing/2010/main" val="0"/>
                </a:ext>
              </a:extLst>
            </a:blip>
            <a:srcRect l="28970" t="16818" r="9622" b="34238"/>
            <a:stretch>
              <a:fillRect/>
            </a:stretch>
          </p:blipFill>
          <p:spPr bwMode="auto">
            <a:xfrm>
              <a:off x="170" y="2077"/>
              <a:ext cx="3140" cy="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
            <p:cNvSpPr txBox="1">
              <a:spLocks noChangeArrowheads="1"/>
            </p:cNvSpPr>
            <p:nvPr/>
          </p:nvSpPr>
          <p:spPr bwMode="auto">
            <a:xfrm>
              <a:off x="594" y="2336"/>
              <a:ext cx="205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a:r>
                <a:rPr lang="de-DE" altLang="de-DE"/>
                <a:t>Die Uhr – erste Maschine –</a:t>
              </a:r>
              <a:br>
                <a:rPr lang="de-DE" altLang="de-DE"/>
              </a:br>
              <a:r>
                <a:rPr lang="de-DE" altLang="de-DE"/>
                <a:t/>
              </a:r>
              <a:br>
                <a:rPr lang="de-DE" altLang="de-DE"/>
              </a:br>
              <a:r>
                <a:rPr lang="de-DE" altLang="de-DE"/>
                <a:t>wird Vorblid</a:t>
              </a:r>
            </a:p>
          </p:txBody>
        </p:sp>
      </p:grpSp>
      <p:grpSp>
        <p:nvGrpSpPr>
          <p:cNvPr id="16" name="Group 12"/>
          <p:cNvGrpSpPr>
            <a:grpSpLocks/>
          </p:cNvGrpSpPr>
          <p:nvPr/>
        </p:nvGrpSpPr>
        <p:grpSpPr bwMode="auto">
          <a:xfrm>
            <a:off x="5053075" y="3206850"/>
            <a:ext cx="3608388" cy="3048000"/>
            <a:chOff x="3308" y="2071"/>
            <a:chExt cx="2273" cy="1920"/>
          </a:xfrm>
        </p:grpSpPr>
        <p:pic>
          <p:nvPicPr>
            <p:cNvPr id="17" name="Picture 6" descr="E:\Diss\Eiserner_mann.jpg">
              <a:hlinkClick r:id="rId4" action="ppaction://program"/>
            </p:cNvPr>
            <p:cNvPicPr>
              <a:picLocks noChangeAspect="1" noChangeArrowheads="1"/>
            </p:cNvPicPr>
            <p:nvPr/>
          </p:nvPicPr>
          <p:blipFill>
            <a:blip r:embed="rId5">
              <a:extLst>
                <a:ext uri="{28A0092B-C50C-407E-A947-70E740481C1C}">
                  <a14:useLocalDpi xmlns:a14="http://schemas.microsoft.com/office/drawing/2010/main" val="0"/>
                </a:ext>
              </a:extLst>
            </a:blip>
            <a:srcRect l="2863"/>
            <a:stretch>
              <a:fillRect/>
            </a:stretch>
          </p:blipFill>
          <p:spPr bwMode="auto">
            <a:xfrm>
              <a:off x="3308" y="2071"/>
              <a:ext cx="227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3586" y="2179"/>
              <a:ext cx="1671"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a:r>
                <a:rPr lang="de-DE" altLang="de-DE" dirty="0"/>
                <a:t>Der neue Signalgeber</a:t>
              </a:r>
            </a:p>
            <a:p>
              <a:pPr algn="ctr"/>
              <a:r>
                <a:rPr lang="de-DE" altLang="de-DE" dirty="0"/>
                <a:t>ist die Sirene</a:t>
              </a:r>
            </a:p>
          </p:txBody>
        </p:sp>
      </p:grpSp>
    </p:spTree>
    <p:extLst>
      <p:ext uri="{BB962C8B-B14F-4D97-AF65-F5344CB8AC3E}">
        <p14:creationId xmlns:p14="http://schemas.microsoft.com/office/powerpoint/2010/main" val="42637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42167" y="229621"/>
            <a:ext cx="8316912" cy="365130"/>
          </a:xfrm>
        </p:spPr>
        <p:txBody>
          <a:bodyPr/>
          <a:lstStyle/>
          <a:p>
            <a:r>
              <a:rPr lang="de-DE" sz="3000" b="0" dirty="0" smtClean="0"/>
              <a:t>Vorgehensweise</a:t>
            </a:r>
            <a:endParaRPr lang="de-DE" sz="3000" b="0" dirty="0"/>
          </a:p>
        </p:txBody>
      </p:sp>
      <p:sp>
        <p:nvSpPr>
          <p:cNvPr id="5" name="Datumsplatzhalter 4"/>
          <p:cNvSpPr>
            <a:spLocks noGrp="1"/>
          </p:cNvSpPr>
          <p:nvPr>
            <p:ph type="dt" sz="half" idx="14"/>
          </p:nvPr>
        </p:nvSpPr>
        <p:spPr/>
        <p:txBody>
          <a:bodyPr/>
          <a:lstStyle/>
          <a:p>
            <a:fld id="{5871B3EA-D9F8-4156-97BF-B4B397DC4D61}" type="datetime1">
              <a:rPr lang="de-DE" smtClean="0"/>
              <a:pPr/>
              <a:t>09.06.2015</a:t>
            </a:fld>
            <a:endParaRPr lang="de-DE" dirty="0"/>
          </a:p>
        </p:txBody>
      </p:sp>
      <p:sp>
        <p:nvSpPr>
          <p:cNvPr id="7" name="Fußzeilenplatzhalter 6"/>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6" name="Foliennummernplatzhalter 5"/>
          <p:cNvSpPr>
            <a:spLocks noGrp="1"/>
          </p:cNvSpPr>
          <p:nvPr>
            <p:ph type="sldNum" sz="quarter" idx="16"/>
          </p:nvPr>
        </p:nvSpPr>
        <p:spPr/>
        <p:txBody>
          <a:bodyPr/>
          <a:lstStyle/>
          <a:p>
            <a:fld id="{D1C464C5-8E49-41BD-A1D6-FC6F049A48A1}" type="slidenum">
              <a:rPr lang="de-DE" smtClean="0"/>
              <a:pPr/>
              <a:t>16</a:t>
            </a:fld>
            <a:endParaRPr lang="de-DE" dirty="0"/>
          </a:p>
        </p:txBody>
      </p:sp>
      <p:cxnSp>
        <p:nvCxnSpPr>
          <p:cNvPr id="8" name="Gewinkelte Verbindung 17"/>
          <p:cNvCxnSpPr>
            <a:cxnSpLocks noChangeShapeType="1"/>
          </p:cNvCxnSpPr>
          <p:nvPr/>
        </p:nvCxnSpPr>
        <p:spPr bwMode="auto">
          <a:xfrm rot="5400000">
            <a:off x="5464628" y="4815524"/>
            <a:ext cx="767330" cy="946610"/>
          </a:xfrm>
          <a:prstGeom prst="bentConnector2">
            <a:avLst/>
          </a:prstGeom>
          <a:noFill/>
          <a:ln w="28575" algn="ctr">
            <a:solidFill>
              <a:schemeClr val="accent5">
                <a:lumMod val="60000"/>
                <a:lumOff val="40000"/>
              </a:schemeClr>
            </a:solidFill>
            <a:round/>
            <a:headEnd/>
            <a:tailEnd type="arrow" w="med" len="med"/>
          </a:ln>
          <a:extLst>
            <a:ext uri="{909E8E84-426E-40DD-AFC4-6F175D3DCCD1}">
              <a14:hiddenFill xmlns:a14="http://schemas.microsoft.com/office/drawing/2010/main">
                <a:noFill/>
              </a14:hiddenFill>
            </a:ext>
          </a:extLst>
        </p:spPr>
      </p:cxnSp>
      <p:sp>
        <p:nvSpPr>
          <p:cNvPr id="9" name="Flussdiagramm: Mehrere Dokumente 8"/>
          <p:cNvSpPr/>
          <p:nvPr/>
        </p:nvSpPr>
        <p:spPr bwMode="auto">
          <a:xfrm>
            <a:off x="4161010" y="5286164"/>
            <a:ext cx="1135063" cy="889000"/>
          </a:xfrm>
          <a:prstGeom prst="flowChartMultidocument">
            <a:avLst/>
          </a:prstGeom>
          <a:solidFill>
            <a:schemeClr val="accent2">
              <a:lumMod val="40000"/>
              <a:lumOff val="60000"/>
            </a:schemeClr>
          </a:solidFill>
          <a:ln w="9525" cap="flat" cmpd="sng" algn="ctr">
            <a:solidFill>
              <a:srgbClr val="142A56"/>
            </a:solidFill>
            <a:prstDash val="solid"/>
            <a:round/>
            <a:headEnd type="none" w="med" len="med"/>
            <a:tailEnd type="none" w="med" len="med"/>
          </a:ln>
          <a:effectLst/>
        </p:spPr>
        <p:txBody>
          <a:bodyPr lIns="90000" tIns="46800" rIns="90000" bIns="46800">
            <a:spAutoFit/>
          </a:bodyPr>
          <a:lstStyle/>
          <a:p>
            <a:pPr>
              <a:defRPr/>
            </a:pPr>
            <a:r>
              <a:rPr lang="de-DE" sz="2000" dirty="0" err="1">
                <a:latin typeface="Arial" charset="0"/>
              </a:rPr>
              <a:t>Künst-ler</a:t>
            </a:r>
            <a:endParaRPr lang="de-DE" sz="2000" dirty="0">
              <a:latin typeface="Arial" charset="0"/>
            </a:endParaRPr>
          </a:p>
        </p:txBody>
      </p:sp>
      <p:sp>
        <p:nvSpPr>
          <p:cNvPr id="10" name="Flussdiagramm: Zusammenführung 21"/>
          <p:cNvSpPr>
            <a:spLocks noChangeArrowheads="1"/>
          </p:cNvSpPr>
          <p:nvPr/>
        </p:nvSpPr>
        <p:spPr bwMode="auto">
          <a:xfrm>
            <a:off x="1614660" y="5239641"/>
            <a:ext cx="2049901" cy="999023"/>
          </a:xfrm>
          <a:prstGeom prst="flowChartSummingJunction">
            <a:avLst/>
          </a:prstGeom>
          <a:solidFill>
            <a:schemeClr val="accent6">
              <a:lumMod val="20000"/>
              <a:lumOff val="80000"/>
            </a:schemeClr>
          </a:solidFill>
          <a:ln w="9525" algn="ctr">
            <a:solidFill>
              <a:srgbClr val="142A56"/>
            </a:solidFill>
            <a:round/>
            <a:headEnd/>
            <a:tailEnd/>
          </a:ln>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a:t>Vergleichs-</a:t>
            </a:r>
            <a:br>
              <a:rPr lang="de-DE" altLang="de-DE" sz="2000" dirty="0"/>
            </a:br>
            <a:r>
              <a:rPr lang="de-DE" altLang="de-DE" sz="2000" dirty="0" err="1"/>
              <a:t>ergebnisse</a:t>
            </a:r>
            <a:endParaRPr lang="de-DE" altLang="de-DE" sz="2000" dirty="0"/>
          </a:p>
        </p:txBody>
      </p:sp>
      <p:sp>
        <p:nvSpPr>
          <p:cNvPr id="11" name="Plus 10"/>
          <p:cNvSpPr/>
          <p:nvPr/>
        </p:nvSpPr>
        <p:spPr bwMode="auto">
          <a:xfrm>
            <a:off x="3779912" y="5554452"/>
            <a:ext cx="325438" cy="261937"/>
          </a:xfrm>
          <a:prstGeom prst="mathPlus">
            <a:avLst/>
          </a:prstGeom>
          <a:solidFill>
            <a:schemeClr val="accent2"/>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de-DE" sz="2000">
              <a:latin typeface="Arial" charset="0"/>
            </a:endParaRPr>
          </a:p>
        </p:txBody>
      </p:sp>
      <p:sp>
        <p:nvSpPr>
          <p:cNvPr id="12" name="Textfeld 10"/>
          <p:cNvSpPr txBox="1">
            <a:spLocks noChangeArrowheads="1"/>
          </p:cNvSpPr>
          <p:nvPr/>
        </p:nvSpPr>
        <p:spPr bwMode="auto">
          <a:xfrm>
            <a:off x="4936192" y="1016732"/>
            <a:ext cx="1991892" cy="399861"/>
          </a:xfrm>
          <a:prstGeom prst="rect">
            <a:avLst/>
          </a:prstGeom>
          <a:solidFill>
            <a:schemeClr val="accent1">
              <a:lumMod val="40000"/>
              <a:lumOff val="60000"/>
            </a:schemeClr>
          </a:solidFill>
          <a:ln>
            <a:noFill/>
          </a:ln>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lgn="ctr"/>
            <a:r>
              <a:rPr lang="de-DE" altLang="de-DE" sz="2000" u="sng" dirty="0"/>
              <a:t>Empirischer Teil</a:t>
            </a:r>
          </a:p>
        </p:txBody>
      </p:sp>
      <p:sp>
        <p:nvSpPr>
          <p:cNvPr id="13" name="Flussdiagramm: Prozess 11"/>
          <p:cNvSpPr>
            <a:spLocks noChangeArrowheads="1"/>
          </p:cNvSpPr>
          <p:nvPr/>
        </p:nvSpPr>
        <p:spPr bwMode="auto">
          <a:xfrm>
            <a:off x="4278956" y="1768354"/>
            <a:ext cx="1227281" cy="1017210"/>
          </a:xfrm>
          <a:prstGeom prst="flowChartProcess">
            <a:avLst/>
          </a:prstGeom>
          <a:solidFill>
            <a:schemeClr val="accent1">
              <a:lumMod val="40000"/>
              <a:lumOff val="6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a:t>Auswahl der Berufe</a:t>
            </a:r>
          </a:p>
        </p:txBody>
      </p:sp>
      <p:sp>
        <p:nvSpPr>
          <p:cNvPr id="14" name="Flussdiagramm: Prozess 14"/>
          <p:cNvSpPr>
            <a:spLocks noChangeArrowheads="1"/>
          </p:cNvSpPr>
          <p:nvPr/>
        </p:nvSpPr>
        <p:spPr bwMode="auto">
          <a:xfrm>
            <a:off x="7072979" y="1755248"/>
            <a:ext cx="1387453" cy="1017210"/>
          </a:xfrm>
          <a:prstGeom prst="flowChartProcess">
            <a:avLst/>
          </a:prstGeom>
          <a:solidFill>
            <a:schemeClr val="accent1">
              <a:lumMod val="40000"/>
              <a:lumOff val="6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Interviews der „Experten“</a:t>
            </a:r>
          </a:p>
        </p:txBody>
      </p:sp>
      <p:sp>
        <p:nvSpPr>
          <p:cNvPr id="15" name="Flussdiagramm: Prozess 19"/>
          <p:cNvSpPr>
            <a:spLocks noChangeArrowheads="1"/>
          </p:cNvSpPr>
          <p:nvPr/>
        </p:nvSpPr>
        <p:spPr bwMode="auto">
          <a:xfrm>
            <a:off x="5610686" y="1755248"/>
            <a:ext cx="1357844" cy="1017210"/>
          </a:xfrm>
          <a:prstGeom prst="flowChartProcess">
            <a:avLst/>
          </a:prstGeom>
          <a:solidFill>
            <a:schemeClr val="accent1">
              <a:lumMod val="40000"/>
              <a:lumOff val="6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a:t>Frage-bogen</a:t>
            </a:r>
            <a:br>
              <a:rPr lang="de-DE" altLang="de-DE" sz="2000" dirty="0"/>
            </a:br>
            <a:endParaRPr lang="de-DE" altLang="de-DE" sz="2000" dirty="0"/>
          </a:p>
        </p:txBody>
      </p:sp>
      <p:sp>
        <p:nvSpPr>
          <p:cNvPr id="24" name="Pfeil nach unten 16"/>
          <p:cNvSpPr>
            <a:spLocks noChangeArrowheads="1"/>
          </p:cNvSpPr>
          <p:nvPr/>
        </p:nvSpPr>
        <p:spPr bwMode="auto">
          <a:xfrm>
            <a:off x="4609155" y="2898722"/>
            <a:ext cx="3277788" cy="531349"/>
          </a:xfrm>
          <a:prstGeom prst="downArrow">
            <a:avLst>
              <a:gd name="adj1" fmla="val 50000"/>
              <a:gd name="adj2" fmla="val 54653"/>
            </a:avLst>
          </a:prstGeom>
          <a:solidFill>
            <a:schemeClr val="accent1">
              <a:lumMod val="40000"/>
              <a:lumOff val="6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2000"/>
          </a:p>
        </p:txBody>
      </p:sp>
      <p:sp>
        <p:nvSpPr>
          <p:cNvPr id="25" name="Abgerundetes Rechteck 18"/>
          <p:cNvSpPr>
            <a:spLocks noChangeArrowheads="1"/>
          </p:cNvSpPr>
          <p:nvPr/>
        </p:nvSpPr>
        <p:spPr bwMode="auto">
          <a:xfrm>
            <a:off x="4948688" y="3594020"/>
            <a:ext cx="2546488" cy="1466431"/>
          </a:xfrm>
          <a:prstGeom prst="roundRect">
            <a:avLst>
              <a:gd name="adj" fmla="val 16667"/>
            </a:avLst>
          </a:prstGeom>
          <a:solidFill>
            <a:schemeClr val="accent1">
              <a:lumMod val="40000"/>
              <a:lumOff val="6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a:t>Interpretative Analyse  der Inter-</a:t>
            </a:r>
            <a:r>
              <a:rPr lang="de-DE" altLang="de-DE" sz="2000" dirty="0" err="1"/>
              <a:t>views</a:t>
            </a:r>
            <a:r>
              <a:rPr lang="de-DE" altLang="de-DE" sz="2000" dirty="0"/>
              <a:t> (</a:t>
            </a:r>
            <a:r>
              <a:rPr lang="de-DE" altLang="de-DE" sz="2000" dirty="0" err="1"/>
              <a:t>Mayring</a:t>
            </a:r>
            <a:r>
              <a:rPr lang="de-DE" altLang="de-DE" sz="2000" dirty="0"/>
              <a:t> / </a:t>
            </a:r>
            <a:r>
              <a:rPr lang="de-DE" altLang="de-DE" sz="2000" dirty="0" err="1"/>
              <a:t>Strauss</a:t>
            </a:r>
            <a:r>
              <a:rPr lang="de-DE" altLang="de-DE" sz="2000" dirty="0"/>
              <a:t>) </a:t>
            </a:r>
          </a:p>
        </p:txBody>
      </p:sp>
      <p:sp>
        <p:nvSpPr>
          <p:cNvPr id="26" name="Flussdiagramm: Prozess 4"/>
          <p:cNvSpPr>
            <a:spLocks noChangeArrowheads="1"/>
          </p:cNvSpPr>
          <p:nvPr/>
        </p:nvSpPr>
        <p:spPr bwMode="auto">
          <a:xfrm>
            <a:off x="341387" y="1753442"/>
            <a:ext cx="1005088" cy="1017841"/>
          </a:xfrm>
          <a:prstGeom prst="flowChartProcess">
            <a:avLst/>
          </a:prstGeom>
          <a:solidFill>
            <a:schemeClr val="accent2">
              <a:lumMod val="20000"/>
              <a:lumOff val="8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Histo-</a:t>
            </a:r>
            <a:br>
              <a:rPr lang="de-DE" altLang="de-DE" sz="2000"/>
            </a:br>
            <a:r>
              <a:rPr lang="de-DE" altLang="de-DE" sz="2000"/>
              <a:t>rische</a:t>
            </a:r>
            <a:br>
              <a:rPr lang="de-DE" altLang="de-DE" sz="2000"/>
            </a:br>
            <a:r>
              <a:rPr lang="de-DE" altLang="de-DE" sz="2000"/>
              <a:t>Studie</a:t>
            </a:r>
          </a:p>
        </p:txBody>
      </p:sp>
      <p:sp>
        <p:nvSpPr>
          <p:cNvPr id="27" name="Flussdiagramm: Prozess 5"/>
          <p:cNvSpPr>
            <a:spLocks noChangeArrowheads="1"/>
          </p:cNvSpPr>
          <p:nvPr/>
        </p:nvSpPr>
        <p:spPr bwMode="auto">
          <a:xfrm>
            <a:off x="1424794" y="1753442"/>
            <a:ext cx="1161725" cy="1017841"/>
          </a:xfrm>
          <a:prstGeom prst="flowChartProcess">
            <a:avLst/>
          </a:prstGeom>
          <a:solidFill>
            <a:schemeClr val="accent2">
              <a:lumMod val="20000"/>
              <a:lumOff val="8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err="1"/>
              <a:t>Philoso-phische</a:t>
            </a:r>
            <a:r>
              <a:rPr lang="de-DE" altLang="de-DE" sz="2000" dirty="0"/>
              <a:t> Studie</a:t>
            </a:r>
          </a:p>
        </p:txBody>
      </p:sp>
      <p:sp>
        <p:nvSpPr>
          <p:cNvPr id="28" name="Flussdiagramm: Prozess 6"/>
          <p:cNvSpPr>
            <a:spLocks noChangeArrowheads="1"/>
          </p:cNvSpPr>
          <p:nvPr/>
        </p:nvSpPr>
        <p:spPr bwMode="auto">
          <a:xfrm>
            <a:off x="2638730" y="1753442"/>
            <a:ext cx="1141182" cy="1017841"/>
          </a:xfrm>
          <a:prstGeom prst="flowChartProcess">
            <a:avLst/>
          </a:prstGeom>
          <a:solidFill>
            <a:schemeClr val="accent2">
              <a:lumMod val="20000"/>
              <a:lumOff val="8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Soziolo- gische </a:t>
            </a:r>
            <a:br>
              <a:rPr lang="de-DE" altLang="de-DE" sz="2000"/>
            </a:br>
            <a:r>
              <a:rPr lang="de-DE" altLang="de-DE" sz="2000"/>
              <a:t>Studie</a:t>
            </a:r>
          </a:p>
        </p:txBody>
      </p:sp>
      <p:sp>
        <p:nvSpPr>
          <p:cNvPr id="29" name="Textfeld 7"/>
          <p:cNvSpPr txBox="1">
            <a:spLocks noChangeArrowheads="1"/>
          </p:cNvSpPr>
          <p:nvPr/>
        </p:nvSpPr>
        <p:spPr bwMode="auto">
          <a:xfrm>
            <a:off x="967935" y="944724"/>
            <a:ext cx="2049336" cy="707884"/>
          </a:xfrm>
          <a:prstGeom prst="rect">
            <a:avLst/>
          </a:prstGeom>
          <a:solidFill>
            <a:schemeClr val="accent2">
              <a:lumMod val="20000"/>
              <a:lumOff val="80000"/>
            </a:schemeClr>
          </a:solidFill>
          <a:ln>
            <a:noFill/>
          </a:ln>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lgn="ctr"/>
            <a:r>
              <a:rPr lang="de-DE" altLang="de-DE" sz="2000" u="sng" dirty="0"/>
              <a:t>Konzeptioneller</a:t>
            </a:r>
            <a:br>
              <a:rPr lang="de-DE" altLang="de-DE" sz="2000" u="sng" dirty="0"/>
            </a:br>
            <a:r>
              <a:rPr lang="de-DE" altLang="de-DE" sz="2000" u="sng" dirty="0"/>
              <a:t>Teil</a:t>
            </a:r>
          </a:p>
        </p:txBody>
      </p:sp>
      <p:sp>
        <p:nvSpPr>
          <p:cNvPr id="30" name="Pfeil nach unten 15"/>
          <p:cNvSpPr>
            <a:spLocks noChangeArrowheads="1"/>
          </p:cNvSpPr>
          <p:nvPr/>
        </p:nvSpPr>
        <p:spPr bwMode="auto">
          <a:xfrm>
            <a:off x="445812" y="2999706"/>
            <a:ext cx="3276326" cy="531311"/>
          </a:xfrm>
          <a:prstGeom prst="downArrow">
            <a:avLst>
              <a:gd name="adj1" fmla="val 50000"/>
              <a:gd name="adj2" fmla="val 54653"/>
            </a:avLst>
          </a:prstGeom>
          <a:solidFill>
            <a:schemeClr val="accent2">
              <a:lumMod val="20000"/>
              <a:lumOff val="8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2000"/>
          </a:p>
        </p:txBody>
      </p:sp>
      <p:sp>
        <p:nvSpPr>
          <p:cNvPr id="31" name="Abgerundetes Rechteck 17"/>
          <p:cNvSpPr>
            <a:spLocks noChangeArrowheads="1"/>
          </p:cNvSpPr>
          <p:nvPr/>
        </p:nvSpPr>
        <p:spPr bwMode="auto">
          <a:xfrm>
            <a:off x="824351" y="3629398"/>
            <a:ext cx="2545353" cy="1466639"/>
          </a:xfrm>
          <a:prstGeom prst="roundRect">
            <a:avLst>
              <a:gd name="adj" fmla="val 16667"/>
            </a:avLst>
          </a:prstGeom>
          <a:solidFill>
            <a:schemeClr val="accent2">
              <a:lumMod val="20000"/>
              <a:lumOff val="80000"/>
            </a:schemeClr>
          </a:solidFill>
          <a:ln>
            <a:noFill/>
          </a:ln>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lgn="ctr"/>
            <a:r>
              <a:rPr lang="de-DE" altLang="de-DE" sz="2000" dirty="0"/>
              <a:t/>
            </a:r>
            <a:br>
              <a:rPr lang="de-DE" altLang="de-DE" sz="2000" dirty="0"/>
            </a:br>
            <a:r>
              <a:rPr lang="de-DE" altLang="de-DE" sz="2000" dirty="0"/>
              <a:t>Drei Zeitkonzeptionen</a:t>
            </a:r>
            <a:br>
              <a:rPr lang="de-DE" altLang="de-DE" sz="2000" dirty="0"/>
            </a:br>
            <a:endParaRPr lang="de-DE" altLang="de-DE" sz="2000" dirty="0"/>
          </a:p>
        </p:txBody>
      </p:sp>
      <p:sp>
        <p:nvSpPr>
          <p:cNvPr id="40" name="Legende mit Linie 3 (Markierungsleiste) 23"/>
          <p:cNvSpPr/>
          <p:nvPr/>
        </p:nvSpPr>
        <p:spPr bwMode="auto">
          <a:xfrm>
            <a:off x="7344308" y="511947"/>
            <a:ext cx="1711325" cy="1017588"/>
          </a:xfrm>
          <a:prstGeom prst="accentCallout3">
            <a:avLst>
              <a:gd name="adj1" fmla="val 18750"/>
              <a:gd name="adj2" fmla="val -8333"/>
              <a:gd name="adj3" fmla="val 10516"/>
              <a:gd name="adj4" fmla="val -18194"/>
              <a:gd name="adj5" fmla="val 100000"/>
              <a:gd name="adj6" fmla="val -16667"/>
              <a:gd name="adj7" fmla="val 120796"/>
              <a:gd name="adj8" fmla="val -6380"/>
            </a:avLst>
          </a:prstGeom>
          <a:solidFill>
            <a:schemeClr val="accent6">
              <a:lumMod val="75000"/>
            </a:schemeClr>
          </a:solidFill>
          <a:ln w="9525" cap="flat" cmpd="sng" algn="ctr">
            <a:solidFill>
              <a:srgbClr val="142A56"/>
            </a:solidFill>
            <a:prstDash val="solid"/>
            <a:round/>
            <a:headEnd type="none" w="med" len="med"/>
            <a:tailEnd type="none" w="med" len="med"/>
          </a:ln>
          <a:effectLst/>
        </p:spPr>
        <p:txBody>
          <a:bodyPr lIns="90000" tIns="46800" rIns="90000" bIns="46800">
            <a:spAutoFit/>
          </a:bodyPr>
          <a:lstStyle/>
          <a:p>
            <a:pPr>
              <a:defRPr/>
            </a:pPr>
            <a:r>
              <a:rPr lang="de-DE" sz="2000" dirty="0">
                <a:solidFill>
                  <a:schemeClr val="bg1"/>
                </a:solidFill>
                <a:latin typeface="Arial" charset="0"/>
              </a:rPr>
              <a:t>4 Berufe a 4 biografische. Interviews</a:t>
            </a:r>
          </a:p>
        </p:txBody>
      </p:sp>
      <p:cxnSp>
        <p:nvCxnSpPr>
          <p:cNvPr id="41" name="Gewinkelte Verbindung 40"/>
          <p:cNvCxnSpPr>
            <a:cxnSpLocks noChangeShapeType="1"/>
          </p:cNvCxnSpPr>
          <p:nvPr/>
        </p:nvCxnSpPr>
        <p:spPr bwMode="auto">
          <a:xfrm rot="5400000" flipH="1" flipV="1">
            <a:off x="3089014" y="3020342"/>
            <a:ext cx="1481436" cy="920056"/>
          </a:xfrm>
          <a:prstGeom prst="bentConnector3">
            <a:avLst>
              <a:gd name="adj1" fmla="val 50000"/>
            </a:avLst>
          </a:prstGeom>
          <a:noFill/>
          <a:ln w="28575" cap="rnd" algn="ctr">
            <a:solidFill>
              <a:schemeClr val="accent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542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4" grpId="0" animBg="1"/>
      <p:bldP spid="25" grpId="0" animBg="1"/>
      <p:bldP spid="26" grpId="0" animBg="1"/>
      <p:bldP spid="27" grpId="0" animBg="1"/>
      <p:bldP spid="28" grpId="0" animBg="1"/>
      <p:bldP spid="29" grpId="0" animBg="1"/>
      <p:bldP spid="30" grpId="0" animBg="1"/>
      <p:bldP spid="31"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1540" y="1844825"/>
            <a:ext cx="8010773" cy="2808312"/>
          </a:xfrm>
        </p:spPr>
        <p:txBody>
          <a:bodyPr/>
          <a:lstStyle/>
          <a:p>
            <a:pPr marL="342900" indent="-342900">
              <a:spcBef>
                <a:spcPts val="0"/>
              </a:spcBef>
              <a:spcAft>
                <a:spcPts val="1200"/>
              </a:spcAft>
              <a:buFont typeface="Arial" panose="020B0604020202020204" pitchFamily="34" charset="0"/>
              <a:buChar char="•"/>
            </a:pPr>
            <a:r>
              <a:rPr lang="de-DE" sz="2400" dirty="0" smtClean="0"/>
              <a:t>einfache Gesellschaftsform, natürliche Rhythmen</a:t>
            </a:r>
          </a:p>
          <a:p>
            <a:pPr marL="342900" indent="-342900">
              <a:spcBef>
                <a:spcPts val="0"/>
              </a:spcBef>
              <a:spcAft>
                <a:spcPts val="600"/>
              </a:spcAft>
              <a:buFont typeface="Arial" panose="020B0604020202020204" pitchFamily="34" charset="0"/>
              <a:buChar char="•"/>
            </a:pPr>
            <a:r>
              <a:rPr lang="de-DE" sz="2400" dirty="0" smtClean="0"/>
              <a:t>gemeinsames Zeitverständnis stiftet Identität</a:t>
            </a:r>
          </a:p>
          <a:p>
            <a:pPr defTabSz="360000">
              <a:spcBef>
                <a:spcPts val="0"/>
              </a:spcBef>
              <a:spcAft>
                <a:spcPts val="1200"/>
              </a:spcAft>
            </a:pPr>
            <a:r>
              <a:rPr lang="de-DE" sz="2400" dirty="0"/>
              <a:t>	</a:t>
            </a:r>
            <a:r>
              <a:rPr lang="de-DE" sz="2400" dirty="0" smtClean="0"/>
              <a:t>komplexe Gesellschaften entwickeln zunehmend genauere 	Organisation der Zeit</a:t>
            </a:r>
          </a:p>
          <a:p>
            <a:pPr marL="342900" indent="-342900">
              <a:spcBef>
                <a:spcPts val="0"/>
              </a:spcBef>
              <a:spcAft>
                <a:spcPts val="1200"/>
              </a:spcAft>
              <a:buFont typeface="Arial" panose="020B0604020202020204" pitchFamily="34" charset="0"/>
              <a:buChar char="•"/>
            </a:pPr>
            <a:r>
              <a:rPr lang="de-DE" sz="2400" dirty="0" smtClean="0"/>
              <a:t>hohe Aufmerksamkeit auf Gegenwart und gespannte Zukunftserwartung schafft dynamisches Zeitverständnis</a:t>
            </a:r>
            <a:endParaRPr lang="de-DE" sz="2400" dirty="0"/>
          </a:p>
        </p:txBody>
      </p:sp>
      <p:sp>
        <p:nvSpPr>
          <p:cNvPr id="4" name="Textplatzhalter 3"/>
          <p:cNvSpPr>
            <a:spLocks noGrp="1"/>
          </p:cNvSpPr>
          <p:nvPr>
            <p:ph type="body" sz="half" idx="10"/>
          </p:nvPr>
        </p:nvSpPr>
        <p:spPr>
          <a:xfrm>
            <a:off x="359532" y="1299674"/>
            <a:ext cx="7578725" cy="436842"/>
          </a:xfrm>
        </p:spPr>
        <p:txBody>
          <a:bodyPr/>
          <a:lstStyle/>
          <a:p>
            <a:r>
              <a:rPr lang="de-DE" sz="3000" b="0" dirty="0" smtClean="0"/>
              <a:t>Zentrale Erkenntnisse: Geschichte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17</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9" name="Text Box 16"/>
          <p:cNvSpPr txBox="1">
            <a:spLocks noChangeArrowheads="1"/>
          </p:cNvSpPr>
          <p:nvPr/>
        </p:nvSpPr>
        <p:spPr bwMode="auto">
          <a:xfrm>
            <a:off x="35496" y="6201308"/>
            <a:ext cx="9010650" cy="2746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200" dirty="0"/>
              <a:t>Naturzeit          Sonnenuhr             Organisation und Identität     Gott ruft       Arbeitssirene ruft, standardisiert      Uhrzeit beherrscht </a:t>
            </a:r>
          </a:p>
        </p:txBody>
      </p:sp>
      <p:pic>
        <p:nvPicPr>
          <p:cNvPr id="10" name="Picture 15" descr="NA008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5248175"/>
            <a:ext cx="8953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400px-S_F-E-CAMERON_EGYPT_2006_KARNAK-OBEL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627525"/>
            <a:ext cx="1000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712px-Obelisk-petersplatz-aufstell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5581" y="4670387"/>
            <a:ext cx="17303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401px-Ein_Kirchturm_in_Bremerhaven_1uf">
            <a:hlinkClick r:id="rId6" action="ppaction://program"/>
          </p:cNvPr>
          <p:cNvPicPr>
            <a:picLocks noChangeAspect="1" noChangeArrowheads="1"/>
          </p:cNvPicPr>
          <p:nvPr/>
        </p:nvPicPr>
        <p:blipFill>
          <a:blip r:embed="rId7">
            <a:extLst>
              <a:ext uri="{28A0092B-C50C-407E-A947-70E740481C1C}">
                <a14:useLocalDpi xmlns:a14="http://schemas.microsoft.com/office/drawing/2010/main" val="0"/>
              </a:ext>
            </a:extLst>
          </a:blip>
          <a:srcRect l="18617" r="22983"/>
          <a:stretch>
            <a:fillRect/>
          </a:stretch>
        </p:blipFill>
        <p:spPr bwMode="auto">
          <a:xfrm>
            <a:off x="4399719" y="4637558"/>
            <a:ext cx="56832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Krupp_Rheinhausen"/>
          <p:cNvPicPr>
            <a:picLocks noChangeAspect="1" noChangeArrowheads="1"/>
          </p:cNvPicPr>
          <p:nvPr/>
        </p:nvPicPr>
        <p:blipFill>
          <a:blip r:embed="rId8" cstate="print">
            <a:extLst>
              <a:ext uri="{28A0092B-C50C-407E-A947-70E740481C1C}">
                <a14:useLocalDpi xmlns:a14="http://schemas.microsoft.com/office/drawing/2010/main" val="0"/>
              </a:ext>
            </a:extLst>
          </a:blip>
          <a:srcRect r="2570" b="2702"/>
          <a:stretch>
            <a:fillRect/>
          </a:stretch>
        </p:blipFill>
        <p:spPr bwMode="auto">
          <a:xfrm>
            <a:off x="5112060" y="4653136"/>
            <a:ext cx="2376264"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PE01931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5043958"/>
            <a:ext cx="12509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10"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9" name="Textfeld 18"/>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698060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59532" y="1844825"/>
            <a:ext cx="8010773" cy="2602680"/>
          </a:xfrm>
        </p:spPr>
        <p:txBody>
          <a:bodyPr/>
          <a:lstStyle/>
          <a:p>
            <a:pPr marL="342900" indent="-342900">
              <a:spcBef>
                <a:spcPts val="0"/>
              </a:spcBef>
              <a:spcAft>
                <a:spcPts val="1200"/>
              </a:spcAft>
              <a:buFont typeface="Arial" panose="020B0604020202020204" pitchFamily="34" charset="0"/>
              <a:buChar char="•"/>
            </a:pPr>
            <a:r>
              <a:rPr lang="de-DE" sz="2400" dirty="0" smtClean="0"/>
              <a:t>statisch-zyklische Zeitvorstellungen in Berufen mit gleichbleibend wiederkehrenden Prozessen</a:t>
            </a:r>
          </a:p>
          <a:p>
            <a:pPr marL="342900" indent="-342900">
              <a:spcBef>
                <a:spcPts val="0"/>
              </a:spcBef>
              <a:spcAft>
                <a:spcPts val="1200"/>
              </a:spcAft>
              <a:buFont typeface="Arial" panose="020B0604020202020204" pitchFamily="34" charset="0"/>
              <a:buChar char="•"/>
            </a:pPr>
            <a:r>
              <a:rPr lang="de-DE" sz="2400" dirty="0" smtClean="0"/>
              <a:t>dynamisches Zeitbewusstsein bei Berufen mit hohen Gestaltungsspielräumen und Abwechslung</a:t>
            </a:r>
          </a:p>
          <a:p>
            <a:pPr marL="342900" indent="-342900">
              <a:spcBef>
                <a:spcPts val="0"/>
              </a:spcBef>
              <a:spcAft>
                <a:spcPts val="1200"/>
              </a:spcAft>
              <a:buFont typeface="Arial" panose="020B0604020202020204" pitchFamily="34" charset="0"/>
              <a:buChar char="•"/>
            </a:pPr>
            <a:r>
              <a:rPr lang="de-DE" sz="2400" dirty="0" smtClean="0"/>
              <a:t>hohe Bedeutung von Uhrzeit in Berufen die gesellschaftliche Teilbereiche verknüpfen</a:t>
            </a:r>
            <a:endParaRPr lang="de-DE" sz="2400" dirty="0"/>
          </a:p>
        </p:txBody>
      </p:sp>
      <p:sp>
        <p:nvSpPr>
          <p:cNvPr id="4" name="Textplatzhalter 3"/>
          <p:cNvSpPr>
            <a:spLocks noGrp="1"/>
          </p:cNvSpPr>
          <p:nvPr>
            <p:ph type="body" sz="half" idx="10"/>
          </p:nvPr>
        </p:nvSpPr>
        <p:spPr>
          <a:xfrm>
            <a:off x="359532" y="1299674"/>
            <a:ext cx="7578725" cy="436842"/>
          </a:xfrm>
        </p:spPr>
        <p:txBody>
          <a:bodyPr/>
          <a:lstStyle/>
          <a:p>
            <a:r>
              <a:rPr lang="de-DE" sz="3000" b="0" dirty="0" smtClean="0"/>
              <a:t>Erwartungen bezogen auf Berufe und Zeit</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18</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15" name="Picture 5" descr="401px-Ein_Kirchturm_in_Bremerhaven_1uf">
            <a:hlinkClick r:id="rId3" action="ppaction://program"/>
          </p:cNvPr>
          <p:cNvPicPr preferRelativeResize="0">
            <a:picLocks noChangeAspect="1" noChangeArrowheads="1"/>
          </p:cNvPicPr>
          <p:nvPr/>
        </p:nvPicPr>
        <p:blipFill>
          <a:blip r:embed="rId4">
            <a:lum bright="24000" contrast="-40000"/>
            <a:extLst>
              <a:ext uri="{28A0092B-C50C-407E-A947-70E740481C1C}">
                <a14:useLocalDpi xmlns:a14="http://schemas.microsoft.com/office/drawing/2010/main" val="0"/>
              </a:ext>
            </a:extLst>
          </a:blip>
          <a:srcRect l="18617" r="22983"/>
          <a:stretch>
            <a:fillRect/>
          </a:stretch>
        </p:blipFill>
        <p:spPr bwMode="auto">
          <a:xfrm>
            <a:off x="4389438" y="4709567"/>
            <a:ext cx="56832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712px-Obelisk-petersplatz-aufstellung"/>
          <p:cNvPicPr preferRelativeResize="0">
            <a:picLocks noChangeAspect="1" noChangeArrowheads="1"/>
          </p:cNvPicPr>
          <p:nvPr/>
        </p:nvPicPr>
        <p:blipFill>
          <a:blip r:embed="rId5">
            <a:lum bright="24000" contrast="-40000"/>
            <a:extLst>
              <a:ext uri="{28A0092B-C50C-407E-A947-70E740481C1C}">
                <a14:useLocalDpi xmlns:a14="http://schemas.microsoft.com/office/drawing/2010/main" val="0"/>
              </a:ext>
            </a:extLst>
          </a:blip>
          <a:srcRect/>
          <a:stretch>
            <a:fillRect/>
          </a:stretch>
        </p:blipFill>
        <p:spPr bwMode="auto">
          <a:xfrm>
            <a:off x="2409577" y="4706392"/>
            <a:ext cx="173037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400px-S_F-E-CAMERON_EGYPT_2006_KARNAK-OBELISK"/>
          <p:cNvPicPr preferRelativeResize="0">
            <a:picLocks noChangeAspect="1" noChangeArrowheads="1"/>
          </p:cNvPicPr>
          <p:nvPr/>
        </p:nvPicPr>
        <p:blipFill>
          <a:blip r:embed="rId6">
            <a:lum bright="24000" contrast="-40000"/>
            <a:extLst>
              <a:ext uri="{28A0092B-C50C-407E-A947-70E740481C1C}">
                <a14:useLocalDpi xmlns:a14="http://schemas.microsoft.com/office/drawing/2010/main" val="0"/>
              </a:ext>
            </a:extLst>
          </a:blip>
          <a:srcRect/>
          <a:stretch>
            <a:fillRect/>
          </a:stretch>
        </p:blipFill>
        <p:spPr bwMode="auto">
          <a:xfrm>
            <a:off x="1007604" y="4663529"/>
            <a:ext cx="1000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NA00864_"/>
          <p:cNvPicPr preferRelativeResize="0">
            <a:picLocks noChangeAspect="1" noChangeArrowheads="1"/>
          </p:cNvPicPr>
          <p:nvPr/>
        </p:nvPicPr>
        <p:blipFill>
          <a:blip r:embed="rId7" cstate="print">
            <a:lum bright="24000" contrast="-40000"/>
            <a:extLst>
              <a:ext uri="{28A0092B-C50C-407E-A947-70E740481C1C}">
                <a14:useLocalDpi xmlns:a14="http://schemas.microsoft.com/office/drawing/2010/main" val="0"/>
              </a:ext>
            </a:extLst>
          </a:blip>
          <a:srcRect/>
          <a:stretch>
            <a:fillRect/>
          </a:stretch>
        </p:blipFill>
        <p:spPr bwMode="auto">
          <a:xfrm>
            <a:off x="35496" y="5373216"/>
            <a:ext cx="8953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4"/>
          <p:cNvGrpSpPr>
            <a:grpSpLocks/>
          </p:cNvGrpSpPr>
          <p:nvPr/>
        </p:nvGrpSpPr>
        <p:grpSpPr bwMode="auto">
          <a:xfrm>
            <a:off x="5180013" y="4581128"/>
            <a:ext cx="2272307" cy="1575841"/>
            <a:chOff x="273" y="581"/>
            <a:chExt cx="5297" cy="1495"/>
          </a:xfrm>
        </p:grpSpPr>
        <p:pic>
          <p:nvPicPr>
            <p:cNvPr id="21" name="Picture 15" descr="Krupp_Rheinhausen"/>
            <p:cNvPicPr preferRelativeResize="0">
              <a:picLocks noChangeAspect="1" noChangeArrowheads="1"/>
            </p:cNvPicPr>
            <p:nvPr/>
          </p:nvPicPr>
          <p:blipFill>
            <a:blip r:embed="rId8">
              <a:lum bright="24000" contrast="-40000"/>
              <a:extLst>
                <a:ext uri="{28A0092B-C50C-407E-A947-70E740481C1C}">
                  <a14:useLocalDpi xmlns:a14="http://schemas.microsoft.com/office/drawing/2010/main" val="0"/>
                </a:ext>
              </a:extLst>
            </a:blip>
            <a:srcRect r="2570" b="2702"/>
            <a:stretch>
              <a:fillRect/>
            </a:stretch>
          </p:blipFill>
          <p:spPr bwMode="auto">
            <a:xfrm>
              <a:off x="273" y="581"/>
              <a:ext cx="5297"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6"/>
            <p:cNvSpPr txBox="1">
              <a:spLocks noChangeArrowheads="1"/>
            </p:cNvSpPr>
            <p:nvPr/>
          </p:nvSpPr>
          <p:spPr bwMode="auto">
            <a:xfrm>
              <a:off x="536" y="604"/>
              <a:ext cx="376"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1800" b="1"/>
            </a:p>
          </p:txBody>
        </p:sp>
      </p:grpSp>
      <p:pic>
        <p:nvPicPr>
          <p:cNvPr id="23" name="Picture 17" descr="PE01931_"/>
          <p:cNvPicPr preferRelativeResize="0">
            <a:picLocks noChangeAspect="1" noChangeArrowheads="1"/>
          </p:cNvPicPr>
          <p:nvPr/>
        </p:nvPicPr>
        <p:blipFill>
          <a:blip r:embed="rId9" cstate="print">
            <a:lum bright="24000" contrast="-40000"/>
            <a:extLst>
              <a:ext uri="{28A0092B-C50C-407E-A947-70E740481C1C}">
                <a14:useLocalDpi xmlns:a14="http://schemas.microsoft.com/office/drawing/2010/main" val="0"/>
              </a:ext>
            </a:extLst>
          </a:blip>
          <a:srcRect/>
          <a:stretch>
            <a:fillRect/>
          </a:stretch>
        </p:blipFill>
        <p:spPr bwMode="auto">
          <a:xfrm>
            <a:off x="7641530" y="5115966"/>
            <a:ext cx="12509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0"/>
          <p:cNvSpPr txBox="1">
            <a:spLocks noChangeArrowheads="1"/>
          </p:cNvSpPr>
          <p:nvPr/>
        </p:nvSpPr>
        <p:spPr bwMode="auto">
          <a:xfrm>
            <a:off x="35496" y="6250706"/>
            <a:ext cx="9010650" cy="274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200" dirty="0">
                <a:solidFill>
                  <a:schemeClr val="bg2"/>
                </a:solidFill>
              </a:rPr>
              <a:t>Naturzeit          Sonnenuhr             Organisation und Identität     Gott ruft       Arbeitssirene ruft, standardisiert      Uhrzeit beherrscht </a:t>
            </a:r>
          </a:p>
        </p:txBody>
      </p:sp>
      <p:pic>
        <p:nvPicPr>
          <p:cNvPr id="33" name="Picture 2"/>
          <p:cNvPicPr>
            <a:picLocks noChangeAspect="1" noChangeArrowheads="1"/>
          </p:cNvPicPr>
          <p:nvPr/>
        </p:nvPicPr>
        <p:blipFill>
          <a:blip r:embed="rId10"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34" name="Textfeld 33"/>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808694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12897" y="2060848"/>
            <a:ext cx="8371571" cy="1116124"/>
          </a:xfrm>
        </p:spPr>
        <p:txBody>
          <a:bodyPr/>
          <a:lstStyle/>
          <a:p>
            <a:pPr marL="457200" indent="-457200">
              <a:buFont typeface="Arial" panose="020B0604020202020204" pitchFamily="34" charset="0"/>
              <a:buChar char="•"/>
            </a:pPr>
            <a:r>
              <a:rPr lang="de-DE" sz="2800" dirty="0" smtClean="0"/>
              <a:t>Zeit als absolutes Maß (</a:t>
            </a:r>
            <a:r>
              <a:rPr lang="de-DE" sz="2800" dirty="0" smtClean="0"/>
              <a:t>Aristoteles</a:t>
            </a:r>
            <a:r>
              <a:rPr lang="de-DE" sz="2800" dirty="0" smtClean="0"/>
              <a:t>, Kant)</a:t>
            </a:r>
          </a:p>
          <a:p>
            <a:pPr marL="457200" indent="-457200">
              <a:buFont typeface="Arial" panose="020B0604020202020204" pitchFamily="34" charset="0"/>
              <a:buChar char="•"/>
            </a:pPr>
            <a:r>
              <a:rPr lang="de-DE" sz="2800" dirty="0" smtClean="0"/>
              <a:t>Zeit als subjektives Maß (Augustinus, Husserl, Heidegger)</a:t>
            </a:r>
            <a:endParaRPr lang="de-DE" sz="2800" dirty="0"/>
          </a:p>
        </p:txBody>
      </p:sp>
      <p:sp>
        <p:nvSpPr>
          <p:cNvPr id="4" name="Textplatzhalter 3"/>
          <p:cNvSpPr>
            <a:spLocks noGrp="1"/>
          </p:cNvSpPr>
          <p:nvPr>
            <p:ph type="body" sz="half" idx="10"/>
          </p:nvPr>
        </p:nvSpPr>
        <p:spPr>
          <a:xfrm>
            <a:off x="413655" y="1376772"/>
            <a:ext cx="7578725" cy="365130"/>
          </a:xfrm>
        </p:spPr>
        <p:txBody>
          <a:bodyPr/>
          <a:lstStyle/>
          <a:p>
            <a:r>
              <a:rPr lang="de-DE" sz="3000" b="0" dirty="0" smtClean="0"/>
              <a:t>Zentrale Erkenntnisse: Philosophie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19</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6" descr="Husserl Zeit2b"/>
          <p:cNvPicPr>
            <a:picLocks noChangeAspect="1" noChangeArrowheads="1"/>
          </p:cNvPicPr>
          <p:nvPr/>
        </p:nvPicPr>
        <p:blipFill>
          <a:blip r:embed="rId2">
            <a:extLst>
              <a:ext uri="{28A0092B-C50C-407E-A947-70E740481C1C}">
                <a14:useLocalDpi xmlns:a14="http://schemas.microsoft.com/office/drawing/2010/main" val="0"/>
              </a:ext>
            </a:extLst>
          </a:blip>
          <a:srcRect b="34120"/>
          <a:stretch>
            <a:fillRect/>
          </a:stretch>
        </p:blipFill>
        <p:spPr bwMode="auto">
          <a:xfrm>
            <a:off x="971600" y="3100079"/>
            <a:ext cx="7010690" cy="346903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CC00"/>
                </a:solidFill>
              </a14:hiddenFill>
            </a:ext>
          </a:extLst>
        </p:spPr>
      </p:pic>
      <p:pic>
        <p:nvPicPr>
          <p:cNvPr id="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798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719572" y="1556792"/>
            <a:ext cx="7056784" cy="1512168"/>
          </a:xfrm>
          <a:solidFill>
            <a:schemeClr val="bg2">
              <a:lumMod val="85000"/>
            </a:schemeClr>
          </a:solidFill>
        </p:spPr>
        <p:txBody>
          <a:bodyPr/>
          <a:lstStyle/>
          <a:p>
            <a:pPr algn="ctr"/>
            <a:r>
              <a:rPr lang="de-DE" sz="2900" b="1" dirty="0" smtClean="0"/>
              <a:t>Zeit in unterschiedlichen Berufen</a:t>
            </a:r>
            <a:br>
              <a:rPr lang="de-DE" sz="2900" b="1" dirty="0" smtClean="0"/>
            </a:br>
            <a:r>
              <a:rPr lang="de-DE" sz="2400" b="1" dirty="0" smtClean="0"/>
              <a:t>Eine hermeneutisch-empirische Studie zum Wechselverhältnis von Zeit und Beruf</a:t>
            </a:r>
            <a:endParaRPr lang="de-DE" sz="2400" b="1" dirty="0"/>
          </a:p>
        </p:txBody>
      </p:sp>
      <p:sp>
        <p:nvSpPr>
          <p:cNvPr id="3" name="Datumsplatzhalter 2"/>
          <p:cNvSpPr>
            <a:spLocks noGrp="1"/>
          </p:cNvSpPr>
          <p:nvPr>
            <p:ph type="dt" sz="half" idx="10"/>
          </p:nvPr>
        </p:nvSpPr>
        <p:spPr/>
        <p:txBody>
          <a:bodyPr/>
          <a:lstStyle/>
          <a:p>
            <a:fld id="{5C6F3654-15AE-4268-B7A0-F3F76413669B}" type="datetime1">
              <a:rPr lang="de-DE" smtClean="0"/>
              <a:pPr/>
              <a:t>09.06.2015</a:t>
            </a:fld>
            <a:endParaRPr lang="de-DE" dirty="0"/>
          </a:p>
        </p:txBody>
      </p:sp>
      <p:sp>
        <p:nvSpPr>
          <p:cNvPr id="4" name="Fußzeilenplatzhalter 3"/>
          <p:cNvSpPr>
            <a:spLocks noGrp="1"/>
          </p:cNvSpPr>
          <p:nvPr>
            <p:ph type="ftr" sz="quarter" idx="12"/>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10" name="Untertitel 9"/>
          <p:cNvSpPr>
            <a:spLocks noGrp="1"/>
          </p:cNvSpPr>
          <p:nvPr>
            <p:ph type="subTitle" idx="1"/>
          </p:nvPr>
        </p:nvSpPr>
        <p:spPr>
          <a:xfrm>
            <a:off x="215516" y="4617132"/>
            <a:ext cx="2891379" cy="1440160"/>
          </a:xfrm>
          <a:solidFill>
            <a:schemeClr val="bg2">
              <a:lumMod val="75000"/>
            </a:schemeClr>
          </a:solidFill>
        </p:spPr>
        <p:txBody>
          <a:bodyPr/>
          <a:lstStyle/>
          <a:p>
            <a:pPr algn="ctr">
              <a:spcBef>
                <a:spcPts val="0"/>
              </a:spcBef>
            </a:pPr>
            <a:r>
              <a:rPr lang="de-DE" sz="2000" b="1" i="0" dirty="0" smtClean="0">
                <a:solidFill>
                  <a:schemeClr val="tx2"/>
                </a:solidFill>
              </a:rPr>
              <a:t>Prof. Dr. Franz Kaiser</a:t>
            </a:r>
          </a:p>
          <a:p>
            <a:pPr algn="ctr">
              <a:spcBef>
                <a:spcPts val="0"/>
              </a:spcBef>
              <a:spcAft>
                <a:spcPts val="1200"/>
              </a:spcAft>
            </a:pPr>
            <a:r>
              <a:rPr lang="de-DE" sz="2000" b="1" i="0" dirty="0" smtClean="0">
                <a:solidFill>
                  <a:schemeClr val="tx2"/>
                </a:solidFill>
              </a:rPr>
              <a:t>10. Juni 2015</a:t>
            </a:r>
            <a:endParaRPr lang="de-DE" sz="2000" b="1" i="0" dirty="0">
              <a:solidFill>
                <a:schemeClr val="tx2"/>
              </a:solidFill>
            </a:endParaRPr>
          </a:p>
          <a:p>
            <a:pPr algn="ctr">
              <a:spcBef>
                <a:spcPts val="0"/>
              </a:spcBef>
            </a:pPr>
            <a:r>
              <a:rPr lang="de-DE" sz="2000" b="1" i="0" dirty="0" smtClean="0">
                <a:solidFill>
                  <a:schemeClr val="tx2"/>
                </a:solidFill>
              </a:rPr>
              <a:t>Vortrag Seniorenakademie der Universität Rostock</a:t>
            </a:r>
          </a:p>
          <a:p>
            <a:pPr>
              <a:spcBef>
                <a:spcPts val="0"/>
              </a:spcBef>
            </a:pP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4"/>
          <p:cNvGrpSpPr>
            <a:grpSpLocks/>
          </p:cNvGrpSpPr>
          <p:nvPr/>
        </p:nvGrpSpPr>
        <p:grpSpPr bwMode="auto">
          <a:xfrm>
            <a:off x="-576572" y="3068960"/>
            <a:ext cx="7563637" cy="3485941"/>
            <a:chOff x="202" y="1249"/>
            <a:chExt cx="4484" cy="2686"/>
          </a:xfrm>
        </p:grpSpPr>
        <p:pic>
          <p:nvPicPr>
            <p:cNvPr id="10" name="Picture 5" descr="Adams Eigenz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 y="1709"/>
              <a:ext cx="2969" cy="22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3"/>
            <p:cNvSpPr txBox="1">
              <a:spLocks noChangeArrowheads="1"/>
            </p:cNvSpPr>
            <p:nvPr/>
          </p:nvSpPr>
          <p:spPr bwMode="auto">
            <a:xfrm>
              <a:off x="202" y="1249"/>
              <a:ext cx="3757"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lvl="2">
                <a:buFontTx/>
                <a:buChar char="•"/>
              </a:pPr>
              <a:r>
                <a:rPr lang="de-DE" altLang="de-DE" b="1" dirty="0"/>
                <a:t>  </a:t>
              </a:r>
              <a:r>
                <a:rPr lang="de-DE" altLang="de-DE" b="1" dirty="0" smtClean="0"/>
                <a:t> </a:t>
              </a:r>
              <a:r>
                <a:rPr lang="de-DE" altLang="de-DE" b="1" dirty="0" smtClean="0">
                  <a:latin typeface="+mn-lt"/>
                </a:rPr>
                <a:t> </a:t>
              </a:r>
              <a:r>
                <a:rPr lang="de-DE" altLang="de-DE" sz="2800" dirty="0">
                  <a:latin typeface="+mn-lt"/>
                </a:rPr>
                <a:t>Zeit ist mehrdimensional</a:t>
              </a:r>
            </a:p>
          </p:txBody>
        </p:sp>
      </p:grpSp>
      <p:sp>
        <p:nvSpPr>
          <p:cNvPr id="3" name="Textplatzhalter 2"/>
          <p:cNvSpPr>
            <a:spLocks noGrp="1"/>
          </p:cNvSpPr>
          <p:nvPr>
            <p:ph type="body" sz="half" idx="2"/>
          </p:nvPr>
        </p:nvSpPr>
        <p:spPr>
          <a:xfrm>
            <a:off x="412897" y="1952836"/>
            <a:ext cx="8371571" cy="1116124"/>
          </a:xfrm>
        </p:spPr>
        <p:txBody>
          <a:bodyPr/>
          <a:lstStyle/>
          <a:p>
            <a:pPr marL="457200" indent="-457200">
              <a:buFont typeface="Arial" panose="020B0604020202020204" pitchFamily="34" charset="0"/>
              <a:buChar char="•"/>
            </a:pPr>
            <a:r>
              <a:rPr lang="de-DE" sz="2800" dirty="0" smtClean="0"/>
              <a:t>Zeit ist kultur-historisch geprägtes Symbol</a:t>
            </a:r>
          </a:p>
          <a:p>
            <a:pPr marL="457200" indent="-457200">
              <a:buFont typeface="Arial" panose="020B0604020202020204" pitchFamily="34" charset="0"/>
              <a:buChar char="•"/>
            </a:pPr>
            <a:r>
              <a:rPr lang="de-DE" sz="2800" dirty="0" smtClean="0"/>
              <a:t>Zeit hat Koordinationsfunktion zw. Systemen</a:t>
            </a:r>
          </a:p>
        </p:txBody>
      </p:sp>
      <p:sp>
        <p:nvSpPr>
          <p:cNvPr id="4" name="Textplatzhalter 3"/>
          <p:cNvSpPr>
            <a:spLocks noGrp="1"/>
          </p:cNvSpPr>
          <p:nvPr>
            <p:ph type="body" sz="half" idx="10"/>
          </p:nvPr>
        </p:nvSpPr>
        <p:spPr>
          <a:xfrm>
            <a:off x="413655" y="1376772"/>
            <a:ext cx="7578725" cy="365130"/>
          </a:xfrm>
        </p:spPr>
        <p:txBody>
          <a:bodyPr/>
          <a:lstStyle/>
          <a:p>
            <a:r>
              <a:rPr lang="de-DE" sz="3000" b="0" dirty="0" smtClean="0"/>
              <a:t>Zentrale Erkenntnisse: Sozialwissenschaften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20</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12"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3" name="Textfeld 12"/>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6632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4138" y="2096852"/>
            <a:ext cx="8062298" cy="2415055"/>
          </a:xfrm>
        </p:spPr>
        <p:txBody>
          <a:bodyPr/>
          <a:lstStyle/>
          <a:p>
            <a:pPr marL="342900" indent="-342900">
              <a:spcBef>
                <a:spcPts val="0"/>
              </a:spcBef>
              <a:spcAft>
                <a:spcPts val="600"/>
              </a:spcAft>
              <a:buFont typeface="Wingdings" panose="05000000000000000000" pitchFamily="2" charset="2"/>
              <a:buChar char="Ø"/>
            </a:pPr>
            <a:r>
              <a:rPr lang="de-DE" sz="2500" dirty="0" smtClean="0"/>
              <a:t>Die je individuelle Lebenseinstellung (Eigenzeit) prägt auch die Berufszeit.</a:t>
            </a:r>
          </a:p>
          <a:p>
            <a:pPr marL="342900" indent="-342900">
              <a:spcBef>
                <a:spcPts val="0"/>
              </a:spcBef>
              <a:spcAft>
                <a:spcPts val="600"/>
              </a:spcAft>
              <a:buFont typeface="Wingdings" panose="05000000000000000000" pitchFamily="2" charset="2"/>
              <a:buChar char="Ø"/>
            </a:pPr>
            <a:r>
              <a:rPr lang="de-DE" sz="2500" dirty="0" smtClean="0"/>
              <a:t>Berufliches Handeln kann Verknüpfungen unterschiedlicher Subsystemzeiten einschließen.</a:t>
            </a:r>
          </a:p>
          <a:p>
            <a:pPr marL="342900" indent="-342900">
              <a:spcBef>
                <a:spcPts val="0"/>
              </a:spcBef>
              <a:spcAft>
                <a:spcPts val="600"/>
              </a:spcAft>
              <a:buFont typeface="Wingdings" panose="05000000000000000000" pitchFamily="2" charset="2"/>
              <a:buChar char="Ø"/>
            </a:pPr>
            <a:r>
              <a:rPr lang="de-DE" sz="2500" dirty="0" smtClean="0"/>
              <a:t>Nicht alle Berufe haben gleiche Dominanz zweckrationaler Zeitvorstellungen.</a:t>
            </a:r>
            <a:endParaRPr lang="de-DE" sz="2500" dirty="0"/>
          </a:p>
        </p:txBody>
      </p:sp>
      <p:sp>
        <p:nvSpPr>
          <p:cNvPr id="4" name="Textplatzhalter 3"/>
          <p:cNvSpPr>
            <a:spLocks noGrp="1"/>
          </p:cNvSpPr>
          <p:nvPr>
            <p:ph type="body" sz="half" idx="10"/>
          </p:nvPr>
        </p:nvSpPr>
        <p:spPr>
          <a:xfrm>
            <a:off x="431540" y="1335678"/>
            <a:ext cx="7578725" cy="365130"/>
          </a:xfrm>
        </p:spPr>
        <p:txBody>
          <a:bodyPr/>
          <a:lstStyle/>
          <a:p>
            <a:r>
              <a:rPr lang="de-DE" sz="3000" b="0" dirty="0" smtClean="0"/>
              <a:t>Konsequenzen aus Philosophie/Sozialwissenschaft</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21</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8" name="Text Box 16"/>
          <p:cNvSpPr txBox="1">
            <a:spLocks noChangeArrowheads="1"/>
          </p:cNvSpPr>
          <p:nvPr/>
        </p:nvSpPr>
        <p:spPr bwMode="auto">
          <a:xfrm>
            <a:off x="395536" y="4797152"/>
            <a:ext cx="8266238" cy="1387176"/>
          </a:xfrm>
          <a:prstGeom prst="rect">
            <a:avLst/>
          </a:prstGeom>
          <a:solidFill>
            <a:srgbClr val="FFF3BF"/>
          </a:solidFill>
          <a:ln w="9525">
            <a:solidFill>
              <a:srgbClr val="FF9900"/>
            </a:solidFill>
            <a:miter lim="800000"/>
            <a:headEnd/>
            <a:tailEnd/>
          </a:ln>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spcBef>
                <a:spcPts val="0"/>
              </a:spcBef>
            </a:pPr>
            <a:r>
              <a:rPr lang="de-DE" altLang="de-DE" sz="2800" dirty="0">
                <a:latin typeface="+mn-lt"/>
              </a:rPr>
              <a:t>Empirie muss mehrdimensional angelegt </a:t>
            </a:r>
            <a:r>
              <a:rPr lang="de-DE" altLang="de-DE" sz="2800" dirty="0" smtClean="0">
                <a:latin typeface="+mn-lt"/>
              </a:rPr>
              <a:t>sein:</a:t>
            </a:r>
          </a:p>
          <a:p>
            <a:pPr marL="1200150" lvl="1" indent="-457200">
              <a:spcBef>
                <a:spcPts val="0"/>
              </a:spcBef>
              <a:buFont typeface="Symbol" panose="05050102010706020507" pitchFamily="18" charset="2"/>
              <a:buChar char="-"/>
            </a:pPr>
            <a:r>
              <a:rPr lang="de-DE" altLang="de-DE" sz="2800" dirty="0" smtClean="0">
                <a:latin typeface="+mn-lt"/>
              </a:rPr>
              <a:t>Naturzeit</a:t>
            </a:r>
            <a:r>
              <a:rPr lang="de-DE" altLang="de-DE" sz="2800" dirty="0">
                <a:latin typeface="+mn-lt"/>
              </a:rPr>
              <a:t>, Soziale Zeit, Handlungszeit </a:t>
            </a:r>
            <a:r>
              <a:rPr lang="de-DE" altLang="de-DE" sz="2800" dirty="0" smtClean="0">
                <a:latin typeface="+mn-lt"/>
              </a:rPr>
              <a:t>und Eigenzeit</a:t>
            </a:r>
          </a:p>
          <a:p>
            <a:pPr marL="1200150" lvl="1" indent="-457200">
              <a:spcBef>
                <a:spcPts val="0"/>
              </a:spcBef>
              <a:buFont typeface="Symbol" panose="05050102010706020507" pitchFamily="18" charset="2"/>
              <a:buChar char="-"/>
            </a:pPr>
            <a:r>
              <a:rPr lang="de-DE" altLang="de-DE" sz="2800" dirty="0" smtClean="0">
                <a:latin typeface="+mn-lt"/>
              </a:rPr>
              <a:t>kann </a:t>
            </a:r>
            <a:r>
              <a:rPr lang="de-DE" altLang="de-DE" sz="2800" dirty="0">
                <a:latin typeface="+mn-lt"/>
              </a:rPr>
              <a:t>methodisch nur Pilotstudie sein</a:t>
            </a:r>
          </a:p>
        </p:txBody>
      </p:sp>
      <p:pic>
        <p:nvPicPr>
          <p:cNvPr id="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6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1540" y="1880828"/>
            <a:ext cx="7578725" cy="3459171"/>
          </a:xfrm>
        </p:spPr>
        <p:txBody>
          <a:bodyPr/>
          <a:lstStyle/>
          <a:p>
            <a:pPr>
              <a:spcBef>
                <a:spcPts val="0"/>
              </a:spcBef>
            </a:pPr>
            <a:r>
              <a:rPr lang="de-DE" altLang="de-DE" sz="2200" dirty="0"/>
              <a:t>„</a:t>
            </a:r>
            <a:r>
              <a:rPr lang="de-DE" altLang="de-DE" sz="2400" dirty="0"/>
              <a:t>Zeitmodelle“</a:t>
            </a:r>
          </a:p>
          <a:p>
            <a:pPr>
              <a:spcBef>
                <a:spcPts val="0"/>
              </a:spcBef>
            </a:pPr>
            <a:endParaRPr lang="de-DE" altLang="de-DE" sz="2400" dirty="0"/>
          </a:p>
          <a:p>
            <a:pPr marL="342900" indent="-342900">
              <a:spcBef>
                <a:spcPts val="0"/>
              </a:spcBef>
              <a:buFont typeface="Arial" panose="020B0604020202020204" pitchFamily="34" charset="0"/>
              <a:buChar char="•"/>
            </a:pPr>
            <a:r>
              <a:rPr lang="de-DE" altLang="de-DE" sz="2200" dirty="0"/>
              <a:t>d</a:t>
            </a:r>
            <a:r>
              <a:rPr lang="de-DE" altLang="de-DE" sz="2200" dirty="0" smtClean="0"/>
              <a:t>ynamisch - lineare </a:t>
            </a:r>
            <a:r>
              <a:rPr lang="de-DE" altLang="de-DE" sz="2200" dirty="0"/>
              <a:t>Zeitvorstellungen – </a:t>
            </a:r>
            <a:br>
              <a:rPr lang="de-DE" altLang="de-DE" sz="2200" dirty="0"/>
            </a:br>
            <a:r>
              <a:rPr lang="de-DE" altLang="de-DE" sz="2200" dirty="0"/>
              <a:t>   Zeit als Projektlaufzeit, als räumlich lineare Erstreckung</a:t>
            </a:r>
            <a:br>
              <a:rPr lang="de-DE" altLang="de-DE" sz="2200" dirty="0"/>
            </a:br>
            <a:endParaRPr lang="de-DE" altLang="de-DE" sz="2200" dirty="0"/>
          </a:p>
          <a:p>
            <a:pPr marL="342900" indent="-342900">
              <a:spcBef>
                <a:spcPts val="0"/>
              </a:spcBef>
              <a:buFont typeface="Arial" panose="020B0604020202020204" pitchFamily="34" charset="0"/>
              <a:buChar char="•"/>
            </a:pPr>
            <a:r>
              <a:rPr lang="de-DE" altLang="de-DE" sz="2200" dirty="0"/>
              <a:t>s</a:t>
            </a:r>
            <a:r>
              <a:rPr lang="de-DE" altLang="de-DE" sz="2200" dirty="0" smtClean="0"/>
              <a:t>tatisch-zirkuläre </a:t>
            </a:r>
            <a:r>
              <a:rPr lang="de-DE" altLang="de-DE" sz="2200" dirty="0"/>
              <a:t>Zeitvorstellungen –</a:t>
            </a:r>
            <a:br>
              <a:rPr lang="de-DE" altLang="de-DE" sz="2200" dirty="0"/>
            </a:br>
            <a:r>
              <a:rPr lang="de-DE" altLang="de-DE" sz="2200" dirty="0"/>
              <a:t>   Die Wiederkehr des Gleichen, Wiederholungsprozesse der</a:t>
            </a:r>
            <a:br>
              <a:rPr lang="de-DE" altLang="de-DE" sz="2200" dirty="0"/>
            </a:br>
            <a:r>
              <a:rPr lang="de-DE" altLang="de-DE" sz="2200" dirty="0"/>
              <a:t>   Natur</a:t>
            </a:r>
            <a:br>
              <a:rPr lang="de-DE" altLang="de-DE" sz="2200" dirty="0"/>
            </a:br>
            <a:endParaRPr lang="de-DE" altLang="de-DE" sz="2200" dirty="0"/>
          </a:p>
          <a:p>
            <a:pPr marL="342900" indent="-342900">
              <a:spcBef>
                <a:spcPts val="0"/>
              </a:spcBef>
              <a:buFont typeface="Arial" panose="020B0604020202020204" pitchFamily="34" charset="0"/>
              <a:buChar char="•"/>
            </a:pPr>
            <a:r>
              <a:rPr lang="de-DE" altLang="de-DE" sz="2200" dirty="0" smtClean="0"/>
              <a:t>Ereigniszeit</a:t>
            </a:r>
            <a:r>
              <a:rPr lang="de-DE" altLang="de-DE" sz="2200" dirty="0"/>
              <a:t>, </a:t>
            </a:r>
            <a:r>
              <a:rPr lang="de-DE" altLang="de-DE" sz="2200" dirty="0">
                <a:cs typeface="Times New Roman" panose="02020603050405020304" pitchFamily="18" charset="0"/>
              </a:rPr>
              <a:t>χα</a:t>
            </a:r>
            <a:r>
              <a:rPr lang="de-DE" altLang="de-DE" sz="2200" dirty="0" err="1">
                <a:cs typeface="Times New Roman" panose="02020603050405020304" pitchFamily="18" charset="0"/>
              </a:rPr>
              <a:t>ιρός</a:t>
            </a:r>
            <a:r>
              <a:rPr lang="de-DE" altLang="de-DE" sz="2200" dirty="0"/>
              <a:t>  -</a:t>
            </a:r>
            <a:br>
              <a:rPr lang="de-DE" altLang="de-DE" sz="2200" dirty="0"/>
            </a:br>
            <a:r>
              <a:rPr lang="de-DE" altLang="de-DE" sz="2200" dirty="0"/>
              <a:t>  Die Gunst der Stunde, die Gelegenheit,</a:t>
            </a:r>
            <a:br>
              <a:rPr lang="de-DE" altLang="de-DE" sz="2200" dirty="0"/>
            </a:br>
            <a:r>
              <a:rPr lang="de-DE" altLang="de-DE" sz="2200" dirty="0"/>
              <a:t>  Kreativzeit und Zeitvergessenheit</a:t>
            </a:r>
            <a:endParaRPr lang="de-DE" sz="2200" dirty="0"/>
          </a:p>
        </p:txBody>
      </p:sp>
      <p:sp>
        <p:nvSpPr>
          <p:cNvPr id="4" name="Textplatzhalter 3"/>
          <p:cNvSpPr>
            <a:spLocks noGrp="1"/>
          </p:cNvSpPr>
          <p:nvPr>
            <p:ph type="body" sz="half" idx="10"/>
          </p:nvPr>
        </p:nvSpPr>
        <p:spPr>
          <a:xfrm>
            <a:off x="468313" y="1335678"/>
            <a:ext cx="7578725" cy="365130"/>
          </a:xfrm>
        </p:spPr>
        <p:txBody>
          <a:bodyPr/>
          <a:lstStyle/>
          <a:p>
            <a:r>
              <a:rPr lang="de-DE" sz="3000" b="0" dirty="0" smtClean="0"/>
              <a:t>Aufbruch und Vermutung 2</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22</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5" descr="C:\Programme\Gemeinsame Dateien\Microsoft Shared\Clipart\cagcat50\BS0206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590" y="2240868"/>
            <a:ext cx="12303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gramme\Gemeinsame Dateien\Microsoft Shared\Clipart\cagcat50\NA0086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565" y="3709306"/>
            <a:ext cx="12858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Programme\Gemeinsame Dateien\Microsoft Shared\Clipart\cagcat50\BS01316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953" y="4968193"/>
            <a:ext cx="14684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2" name="Textfeld 11"/>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002682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434138" y="2096852"/>
            <a:ext cx="8062298" cy="2415055"/>
          </a:xfrm>
        </p:spPr>
        <p:txBody>
          <a:bodyPr/>
          <a:lstStyle/>
          <a:p>
            <a:pPr marL="457200" indent="-457200">
              <a:spcBef>
                <a:spcPts val="0"/>
              </a:spcBef>
              <a:spcAft>
                <a:spcPts val="600"/>
              </a:spcAft>
              <a:buFont typeface="Arial" panose="020B0604020202020204" pitchFamily="34" charset="0"/>
              <a:buChar char="•"/>
            </a:pPr>
            <a:r>
              <a:rPr lang="de-DE" altLang="de-DE" sz="2800" dirty="0" smtClean="0"/>
              <a:t>erste </a:t>
            </a:r>
            <a:r>
              <a:rPr lang="de-DE" altLang="de-DE" sz="2800" dirty="0"/>
              <a:t>Tests teilstandardisierter, biografischer Interviews</a:t>
            </a:r>
          </a:p>
          <a:p>
            <a:pPr marL="457200" indent="-457200">
              <a:spcBef>
                <a:spcPts val="0"/>
              </a:spcBef>
              <a:spcAft>
                <a:spcPts val="600"/>
              </a:spcAft>
              <a:buFont typeface="Arial" panose="020B0604020202020204" pitchFamily="34" charset="0"/>
              <a:buChar char="•"/>
            </a:pPr>
            <a:r>
              <a:rPr lang="de-DE" altLang="de-DE" sz="2800" dirty="0"/>
              <a:t>Auswahl der Berufe (Ideen und Zugangsmöglichkeiten)</a:t>
            </a:r>
          </a:p>
          <a:p>
            <a:pPr marL="457200" indent="-457200">
              <a:spcBef>
                <a:spcPts val="0"/>
              </a:spcBef>
              <a:spcAft>
                <a:spcPts val="600"/>
              </a:spcAft>
              <a:buFont typeface="Arial" panose="020B0604020202020204" pitchFamily="34" charset="0"/>
              <a:buChar char="•"/>
            </a:pPr>
            <a:r>
              <a:rPr lang="de-DE" altLang="de-DE" sz="2800" dirty="0" smtClean="0"/>
              <a:t>je </a:t>
            </a:r>
            <a:r>
              <a:rPr lang="de-DE" altLang="de-DE" sz="2800" dirty="0"/>
              <a:t>4 Interviews pro Beruf </a:t>
            </a:r>
            <a:r>
              <a:rPr lang="de-DE" altLang="de-DE" sz="2800" dirty="0" smtClean="0"/>
              <a:t>(á </a:t>
            </a:r>
            <a:r>
              <a:rPr lang="de-DE" altLang="de-DE" sz="2800" dirty="0"/>
              <a:t>1 ½ bis 2 ½ h)</a:t>
            </a:r>
          </a:p>
          <a:p>
            <a:pPr marL="457200" indent="-457200">
              <a:spcBef>
                <a:spcPts val="0"/>
              </a:spcBef>
              <a:spcAft>
                <a:spcPts val="600"/>
              </a:spcAft>
              <a:buFont typeface="Arial" panose="020B0604020202020204" pitchFamily="34" charset="0"/>
              <a:buChar char="•"/>
            </a:pPr>
            <a:r>
              <a:rPr lang="de-DE" altLang="de-DE" sz="2800" dirty="0" smtClean="0"/>
              <a:t>berufsspezifische </a:t>
            </a:r>
            <a:r>
              <a:rPr lang="de-DE" altLang="de-DE" sz="2800" dirty="0"/>
              <a:t>Auswertungen</a:t>
            </a:r>
          </a:p>
          <a:p>
            <a:pPr marL="457200" indent="-457200">
              <a:spcBef>
                <a:spcPts val="0"/>
              </a:spcBef>
              <a:spcAft>
                <a:spcPts val="600"/>
              </a:spcAft>
              <a:buFont typeface="Arial" panose="020B0604020202020204" pitchFamily="34" charset="0"/>
              <a:buChar char="•"/>
            </a:pPr>
            <a:r>
              <a:rPr lang="de-DE" altLang="de-DE" sz="2800" dirty="0"/>
              <a:t>Entwicklung eines übergreifenden Auswertungsrasters</a:t>
            </a:r>
            <a:br>
              <a:rPr lang="de-DE" altLang="de-DE" sz="2800" dirty="0"/>
            </a:br>
            <a:r>
              <a:rPr lang="de-DE" altLang="de-DE" sz="2800" dirty="0"/>
              <a:t>(Qualitative Inhaltsanalyse, standardisiert)</a:t>
            </a:r>
          </a:p>
          <a:p>
            <a:pPr marL="457200" indent="-457200">
              <a:spcBef>
                <a:spcPts val="0"/>
              </a:spcBef>
              <a:spcAft>
                <a:spcPts val="600"/>
              </a:spcAft>
              <a:buFont typeface="Arial" panose="020B0604020202020204" pitchFamily="34" charset="0"/>
              <a:buChar char="•"/>
            </a:pPr>
            <a:r>
              <a:rPr lang="de-DE" altLang="de-DE" sz="2800" dirty="0"/>
              <a:t>Feinanalyse zu Teilbereichen der Interviews</a:t>
            </a:r>
          </a:p>
          <a:p>
            <a:pPr marL="457200" indent="-457200">
              <a:spcBef>
                <a:spcPts val="0"/>
              </a:spcBef>
              <a:spcAft>
                <a:spcPts val="600"/>
              </a:spcAft>
              <a:buFont typeface="Arial" panose="020B0604020202020204" pitchFamily="34" charset="0"/>
              <a:buChar char="•"/>
            </a:pPr>
            <a:r>
              <a:rPr lang="de-DE" altLang="de-DE" sz="2800" dirty="0" smtClean="0"/>
              <a:t>Gesamtvergleich</a:t>
            </a:r>
            <a:endParaRPr lang="de-DE" altLang="de-DE" sz="2800" dirty="0"/>
          </a:p>
        </p:txBody>
      </p:sp>
      <p:sp>
        <p:nvSpPr>
          <p:cNvPr id="4" name="Textplatzhalter 3"/>
          <p:cNvSpPr>
            <a:spLocks noGrp="1"/>
          </p:cNvSpPr>
          <p:nvPr>
            <p:ph type="body" sz="half" idx="10"/>
          </p:nvPr>
        </p:nvSpPr>
        <p:spPr>
          <a:xfrm>
            <a:off x="431540" y="1335678"/>
            <a:ext cx="7578725" cy="365130"/>
          </a:xfrm>
        </p:spPr>
        <p:txBody>
          <a:bodyPr/>
          <a:lstStyle/>
          <a:p>
            <a:r>
              <a:rPr lang="de-DE" sz="3000" b="0" dirty="0" smtClean="0"/>
              <a:t>Vorgehensweise Empirie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23</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pic>
        <p:nvPicPr>
          <p:cNvPr id="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461586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31540" y="1299674"/>
            <a:ext cx="7578725" cy="365130"/>
          </a:xfrm>
        </p:spPr>
        <p:txBody>
          <a:bodyPr/>
          <a:lstStyle/>
          <a:p>
            <a:r>
              <a:rPr lang="de-DE" sz="3000" b="0" dirty="0" smtClean="0"/>
              <a:t>Empirischer Ansatz – Berufe mit besonderen Zeiten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24</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26" name="Oval 39"/>
          <p:cNvSpPr>
            <a:spLocks noChangeArrowheads="1"/>
          </p:cNvSpPr>
          <p:nvPr/>
        </p:nvSpPr>
        <p:spPr bwMode="auto">
          <a:xfrm>
            <a:off x="497346" y="2652637"/>
            <a:ext cx="7639050" cy="35566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a:p>
        </p:txBody>
      </p:sp>
      <p:grpSp>
        <p:nvGrpSpPr>
          <p:cNvPr id="27" name="Group 46"/>
          <p:cNvGrpSpPr>
            <a:grpSpLocks/>
          </p:cNvGrpSpPr>
          <p:nvPr/>
        </p:nvGrpSpPr>
        <p:grpSpPr bwMode="auto">
          <a:xfrm>
            <a:off x="899592" y="1844824"/>
            <a:ext cx="2537051" cy="2397581"/>
            <a:chOff x="772" y="685"/>
            <a:chExt cx="1462" cy="1416"/>
          </a:xfrm>
        </p:grpSpPr>
        <p:pic>
          <p:nvPicPr>
            <p:cNvPr id="28" name="Picture 16" descr="Hebamme-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 y="999"/>
              <a:ext cx="1462" cy="9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0"/>
            <p:cNvSpPr txBox="1">
              <a:spLocks noChangeArrowheads="1"/>
            </p:cNvSpPr>
            <p:nvPr/>
          </p:nvSpPr>
          <p:spPr bwMode="auto">
            <a:xfrm>
              <a:off x="1021" y="1909"/>
              <a:ext cx="8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400" b="1"/>
                <a:t>Hebammen</a:t>
              </a:r>
            </a:p>
          </p:txBody>
        </p:sp>
        <p:sp>
          <p:nvSpPr>
            <p:cNvPr id="30" name="Text Box 35"/>
            <p:cNvSpPr txBox="1">
              <a:spLocks noChangeArrowheads="1"/>
            </p:cNvSpPr>
            <p:nvPr/>
          </p:nvSpPr>
          <p:spPr bwMode="auto">
            <a:xfrm>
              <a:off x="1077" y="685"/>
              <a:ext cx="754" cy="25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Naturzeit</a:t>
              </a:r>
            </a:p>
          </p:txBody>
        </p:sp>
      </p:grpSp>
      <p:grpSp>
        <p:nvGrpSpPr>
          <p:cNvPr id="31" name="Group 47"/>
          <p:cNvGrpSpPr>
            <a:grpSpLocks/>
          </p:cNvGrpSpPr>
          <p:nvPr/>
        </p:nvGrpSpPr>
        <p:grpSpPr bwMode="auto">
          <a:xfrm>
            <a:off x="5738226" y="1844824"/>
            <a:ext cx="2146142" cy="2284400"/>
            <a:chOff x="3846" y="661"/>
            <a:chExt cx="1262" cy="1464"/>
          </a:xfrm>
        </p:grpSpPr>
        <p:pic>
          <p:nvPicPr>
            <p:cNvPr id="32" name="Picture 18" descr="w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 y="990"/>
              <a:ext cx="1237" cy="9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 Box 22"/>
            <p:cNvSpPr txBox="1">
              <a:spLocks noChangeArrowheads="1"/>
            </p:cNvSpPr>
            <p:nvPr/>
          </p:nvSpPr>
          <p:spPr bwMode="auto">
            <a:xfrm>
              <a:off x="3995" y="1933"/>
              <a:ext cx="11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400" b="1" dirty="0"/>
                <a:t>Straßenbahnfahrer</a:t>
              </a:r>
            </a:p>
          </p:txBody>
        </p:sp>
        <p:sp>
          <p:nvSpPr>
            <p:cNvPr id="34" name="Text Box 36"/>
            <p:cNvSpPr txBox="1">
              <a:spLocks noChangeArrowheads="1"/>
            </p:cNvSpPr>
            <p:nvPr/>
          </p:nvSpPr>
          <p:spPr bwMode="auto">
            <a:xfrm>
              <a:off x="4190" y="661"/>
              <a:ext cx="621" cy="2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Uhrzeit</a:t>
              </a:r>
            </a:p>
          </p:txBody>
        </p:sp>
      </p:grpSp>
      <p:grpSp>
        <p:nvGrpSpPr>
          <p:cNvPr id="35" name="Group 48"/>
          <p:cNvGrpSpPr>
            <a:grpSpLocks/>
          </p:cNvGrpSpPr>
          <p:nvPr/>
        </p:nvGrpSpPr>
        <p:grpSpPr bwMode="auto">
          <a:xfrm>
            <a:off x="5652120" y="4507633"/>
            <a:ext cx="2206463" cy="2089719"/>
            <a:chOff x="3842" y="2462"/>
            <a:chExt cx="1304" cy="1386"/>
          </a:xfrm>
        </p:grpSpPr>
        <p:pic>
          <p:nvPicPr>
            <p:cNvPr id="36" name="Picture 17" descr="bodypainting-hebammi199666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 y="2782"/>
              <a:ext cx="1304" cy="8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Text Box 23"/>
            <p:cNvSpPr txBox="1">
              <a:spLocks noChangeArrowheads="1"/>
            </p:cNvSpPr>
            <p:nvPr/>
          </p:nvSpPr>
          <p:spPr bwMode="auto">
            <a:xfrm>
              <a:off x="4225" y="3656"/>
              <a:ext cx="5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400" b="1"/>
                <a:t>Künstler</a:t>
              </a:r>
            </a:p>
          </p:txBody>
        </p:sp>
        <p:sp>
          <p:nvSpPr>
            <p:cNvPr id="38" name="Text Box 38"/>
            <p:cNvSpPr txBox="1">
              <a:spLocks noChangeArrowheads="1"/>
            </p:cNvSpPr>
            <p:nvPr/>
          </p:nvSpPr>
          <p:spPr bwMode="auto">
            <a:xfrm>
              <a:off x="4194" y="2462"/>
              <a:ext cx="773" cy="250"/>
            </a:xfrm>
            <a:prstGeom prst="rect">
              <a:avLst/>
            </a:prstGeom>
            <a:gradFill rotWithShape="1">
              <a:gsLst>
                <a:gs pos="0">
                  <a:srgbClr val="F4E068"/>
                </a:gs>
                <a:gs pos="100000">
                  <a:srgbClr val="FF66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a:t>Eigenzeit</a:t>
              </a:r>
            </a:p>
          </p:txBody>
        </p:sp>
      </p:grpSp>
      <p:sp>
        <p:nvSpPr>
          <p:cNvPr id="39" name="Text Box 40"/>
          <p:cNvSpPr txBox="1">
            <a:spLocks noChangeArrowheads="1"/>
          </p:cNvSpPr>
          <p:nvPr/>
        </p:nvSpPr>
        <p:spPr bwMode="auto">
          <a:xfrm>
            <a:off x="2840496" y="3976407"/>
            <a:ext cx="308159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800" b="1">
                <a:solidFill>
                  <a:schemeClr val="bg1">
                    <a:lumMod val="50000"/>
                  </a:schemeClr>
                </a:solidFill>
              </a:rPr>
              <a:t>Ausgangsthesen</a:t>
            </a:r>
          </a:p>
        </p:txBody>
      </p:sp>
      <p:grpSp>
        <p:nvGrpSpPr>
          <p:cNvPr id="40" name="Group 49"/>
          <p:cNvGrpSpPr>
            <a:grpSpLocks/>
          </p:cNvGrpSpPr>
          <p:nvPr/>
        </p:nvGrpSpPr>
        <p:grpSpPr bwMode="auto">
          <a:xfrm>
            <a:off x="1034159" y="4436800"/>
            <a:ext cx="2025673" cy="2124548"/>
            <a:chOff x="738" y="2364"/>
            <a:chExt cx="1431" cy="1527"/>
          </a:xfrm>
        </p:grpSpPr>
        <p:sp>
          <p:nvSpPr>
            <p:cNvPr id="41" name="Text Box 24"/>
            <p:cNvSpPr txBox="1">
              <a:spLocks noChangeArrowheads="1"/>
            </p:cNvSpPr>
            <p:nvPr/>
          </p:nvSpPr>
          <p:spPr bwMode="auto">
            <a:xfrm>
              <a:off x="1112" y="3699"/>
              <a:ext cx="5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400" b="1"/>
                <a:t>Bauleiter</a:t>
              </a:r>
            </a:p>
          </p:txBody>
        </p:sp>
        <p:sp>
          <p:nvSpPr>
            <p:cNvPr id="42" name="Text Box 37"/>
            <p:cNvSpPr txBox="1">
              <a:spLocks noChangeArrowheads="1"/>
            </p:cNvSpPr>
            <p:nvPr/>
          </p:nvSpPr>
          <p:spPr bwMode="auto">
            <a:xfrm>
              <a:off x="1018" y="2364"/>
              <a:ext cx="996" cy="28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000" dirty="0"/>
                <a:t>Objektzeit</a:t>
              </a:r>
            </a:p>
          </p:txBody>
        </p:sp>
        <p:pic>
          <p:nvPicPr>
            <p:cNvPr id="43" name="Picture 44" descr="Baut23552_s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 y="2716"/>
              <a:ext cx="1431" cy="9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44" name="Picture 2"/>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45" name="Textfeld 44"/>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560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descr="Enflusfaktoren-050108"/>
          <p:cNvPicPr>
            <a:picLocks noChangeAspect="1" noChangeArrowheads="1"/>
          </p:cNvPicPr>
          <p:nvPr/>
        </p:nvPicPr>
        <p:blipFill rotWithShape="1">
          <a:blip r:embed="rId3">
            <a:extLst>
              <a:ext uri="{28A0092B-C50C-407E-A947-70E740481C1C}">
                <a14:useLocalDpi xmlns:a14="http://schemas.microsoft.com/office/drawing/2010/main" val="0"/>
              </a:ext>
            </a:extLst>
          </a:blip>
          <a:srcRect b="8450"/>
          <a:stretch/>
        </p:blipFill>
        <p:spPr bwMode="auto">
          <a:xfrm>
            <a:off x="984065" y="1628800"/>
            <a:ext cx="6828295" cy="47813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3"/>
          <p:cNvSpPr>
            <a:spLocks noGrp="1"/>
          </p:cNvSpPr>
          <p:nvPr>
            <p:ph type="body" sz="half" idx="10"/>
          </p:nvPr>
        </p:nvSpPr>
        <p:spPr>
          <a:xfrm>
            <a:off x="467544" y="1376772"/>
            <a:ext cx="7578725" cy="365130"/>
          </a:xfrm>
        </p:spPr>
        <p:txBody>
          <a:bodyPr/>
          <a:lstStyle/>
          <a:p>
            <a:r>
              <a:rPr lang="de-DE" sz="3000" b="0" dirty="0" smtClean="0"/>
              <a:t>Empirischer Ansatz – Lebenszeit und Berufszeit</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25</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9"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221376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503548" y="1299674"/>
            <a:ext cx="7578725" cy="365130"/>
          </a:xfrm>
        </p:spPr>
        <p:txBody>
          <a:bodyPr/>
          <a:lstStyle/>
          <a:p>
            <a:r>
              <a:rPr lang="de-DE" sz="3000" b="0" dirty="0" smtClean="0"/>
              <a:t>Empirische Ergebnisse – Lebenszeit und Berufszeit</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26</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5" descr="Hebamme-ww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758" y="1958430"/>
            <a:ext cx="1506682" cy="5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odypainting-hebammi199666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489" y="4213535"/>
            <a:ext cx="1321955" cy="88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w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8429" y="2887855"/>
            <a:ext cx="1384011" cy="103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orizontalbohrer-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5478" y="5365663"/>
            <a:ext cx="1562966" cy="1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7452320" y="1700808"/>
            <a:ext cx="1058863"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lgn="r"/>
            <a:r>
              <a:rPr lang="de-DE" altLang="de-DE" sz="1000" b="1" dirty="0"/>
              <a:t>Hebammen</a:t>
            </a:r>
          </a:p>
        </p:txBody>
      </p:sp>
      <p:sp>
        <p:nvSpPr>
          <p:cNvPr id="13" name="Text Box 10"/>
          <p:cNvSpPr txBox="1">
            <a:spLocks noChangeArrowheads="1"/>
          </p:cNvSpPr>
          <p:nvPr/>
        </p:nvSpPr>
        <p:spPr bwMode="auto">
          <a:xfrm>
            <a:off x="7236296" y="2600908"/>
            <a:ext cx="1314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000" b="1" dirty="0"/>
              <a:t>Straßenbahnfahrer</a:t>
            </a:r>
          </a:p>
        </p:txBody>
      </p:sp>
      <p:sp>
        <p:nvSpPr>
          <p:cNvPr id="14" name="Text Box 11"/>
          <p:cNvSpPr txBox="1">
            <a:spLocks noChangeArrowheads="1"/>
          </p:cNvSpPr>
          <p:nvPr/>
        </p:nvSpPr>
        <p:spPr bwMode="auto">
          <a:xfrm>
            <a:off x="7837115" y="3969060"/>
            <a:ext cx="695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000" b="1" dirty="0"/>
              <a:t>Künstler</a:t>
            </a:r>
          </a:p>
        </p:txBody>
      </p:sp>
      <p:sp>
        <p:nvSpPr>
          <p:cNvPr id="15" name="Text Box 12"/>
          <p:cNvSpPr txBox="1">
            <a:spLocks noChangeArrowheads="1"/>
          </p:cNvSpPr>
          <p:nvPr/>
        </p:nvSpPr>
        <p:spPr bwMode="auto">
          <a:xfrm>
            <a:off x="7810127" y="5121188"/>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000" b="1" dirty="0"/>
              <a:t>Bauleiter</a:t>
            </a:r>
          </a:p>
        </p:txBody>
      </p:sp>
      <p:sp>
        <p:nvSpPr>
          <p:cNvPr id="16" name="Text Box 13"/>
          <p:cNvSpPr txBox="1">
            <a:spLocks noChangeArrowheads="1"/>
          </p:cNvSpPr>
          <p:nvPr/>
        </p:nvSpPr>
        <p:spPr bwMode="auto">
          <a:xfrm>
            <a:off x="431540" y="2168860"/>
            <a:ext cx="6055575" cy="1818063"/>
          </a:xfrm>
          <a:prstGeom prst="rect">
            <a:avLst/>
          </a:prstGeom>
          <a:solidFill>
            <a:srgbClr val="FFF3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b="1" dirty="0" smtClean="0"/>
              <a:t>Heb</a:t>
            </a:r>
            <a:r>
              <a:rPr lang="de-DE" altLang="de-DE" b="1" dirty="0" smtClean="0">
                <a:latin typeface="+mn-lt"/>
              </a:rPr>
              <a:t>ammen:</a:t>
            </a:r>
            <a:endParaRPr lang="de-DE" altLang="de-DE" sz="2000" dirty="0" smtClean="0">
              <a:latin typeface="+mn-lt"/>
            </a:endParaRPr>
          </a:p>
          <a:p>
            <a:pPr marL="342900" indent="-342900">
              <a:buFont typeface="Symbol" panose="05050102010706020507" pitchFamily="18" charset="2"/>
              <a:buChar char="-"/>
            </a:pPr>
            <a:r>
              <a:rPr lang="de-DE" altLang="de-DE" sz="2200" dirty="0" smtClean="0">
                <a:latin typeface="+mn-lt"/>
              </a:rPr>
              <a:t>Hobby </a:t>
            </a:r>
            <a:r>
              <a:rPr lang="de-DE" altLang="de-DE" sz="2200" dirty="0">
                <a:latin typeface="+mn-lt"/>
              </a:rPr>
              <a:t>ohne </a:t>
            </a:r>
            <a:r>
              <a:rPr lang="de-DE" altLang="de-DE" sz="2200" dirty="0" smtClean="0">
                <a:latin typeface="+mn-lt"/>
              </a:rPr>
              <a:t>Leistungsansprüche, dienen </a:t>
            </a:r>
            <a:r>
              <a:rPr lang="de-DE" altLang="de-DE" sz="2200" dirty="0">
                <a:latin typeface="+mn-lt"/>
              </a:rPr>
              <a:t>Entspannung, </a:t>
            </a:r>
            <a:r>
              <a:rPr lang="de-DE" altLang="de-DE" sz="2200" dirty="0" smtClean="0">
                <a:latin typeface="+mn-lt"/>
              </a:rPr>
              <a:t>Begegnung</a:t>
            </a:r>
          </a:p>
          <a:p>
            <a:pPr marL="342900" indent="-342900">
              <a:buFont typeface="Symbol" panose="05050102010706020507" pitchFamily="18" charset="2"/>
              <a:buChar char="-"/>
            </a:pPr>
            <a:r>
              <a:rPr lang="de-DE" altLang="de-DE" sz="2200" dirty="0" smtClean="0">
                <a:latin typeface="+mn-lt"/>
              </a:rPr>
              <a:t>frühe </a:t>
            </a:r>
            <a:r>
              <a:rPr lang="de-DE" altLang="de-DE" sz="2200" dirty="0">
                <a:latin typeface="+mn-lt"/>
              </a:rPr>
              <a:t>Orientierung auf den Beruf, hohe </a:t>
            </a:r>
            <a:r>
              <a:rPr lang="de-DE" altLang="de-DE" sz="2200" dirty="0" smtClean="0">
                <a:latin typeface="+mn-lt"/>
              </a:rPr>
              <a:t>Identifikation</a:t>
            </a:r>
          </a:p>
          <a:p>
            <a:pPr marL="342900" indent="-342900">
              <a:buFont typeface="Symbol" panose="05050102010706020507" pitchFamily="18" charset="2"/>
              <a:buChar char="-"/>
            </a:pPr>
            <a:r>
              <a:rPr lang="de-DE" altLang="de-DE" sz="2200" dirty="0" smtClean="0">
                <a:latin typeface="+mn-lt"/>
              </a:rPr>
              <a:t>keine </a:t>
            </a:r>
            <a:r>
              <a:rPr lang="de-DE" altLang="de-DE" sz="2200" dirty="0">
                <a:latin typeface="+mn-lt"/>
              </a:rPr>
              <a:t>Karriere- und Veränderungswünsche</a:t>
            </a:r>
          </a:p>
        </p:txBody>
      </p:sp>
      <p:sp>
        <p:nvSpPr>
          <p:cNvPr id="17" name="Text Box 14"/>
          <p:cNvSpPr txBox="1">
            <a:spLocks noChangeArrowheads="1"/>
          </p:cNvSpPr>
          <p:nvPr/>
        </p:nvSpPr>
        <p:spPr bwMode="auto">
          <a:xfrm>
            <a:off x="431540" y="4416896"/>
            <a:ext cx="6076961" cy="18180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b="1" dirty="0">
                <a:latin typeface="+mn-lt"/>
              </a:rPr>
              <a:t>Leitende </a:t>
            </a:r>
            <a:r>
              <a:rPr lang="de-DE" altLang="de-DE" b="1" dirty="0" smtClean="0">
                <a:latin typeface="+mn-lt"/>
              </a:rPr>
              <a:t>Angestellte:</a:t>
            </a:r>
            <a:endParaRPr lang="de-DE" altLang="de-DE" sz="2000" b="1" dirty="0" smtClean="0">
              <a:latin typeface="+mn-lt"/>
            </a:endParaRPr>
          </a:p>
          <a:p>
            <a:pPr marL="342900" indent="-342900">
              <a:buFont typeface="Symbol" panose="05050102010706020507" pitchFamily="18" charset="2"/>
              <a:buChar char="-"/>
            </a:pPr>
            <a:r>
              <a:rPr lang="de-DE" altLang="de-DE" sz="2200" dirty="0" smtClean="0">
                <a:latin typeface="+mn-lt"/>
              </a:rPr>
              <a:t>frühes </a:t>
            </a:r>
            <a:r>
              <a:rPr lang="de-DE" altLang="de-DE" sz="2200" dirty="0">
                <a:latin typeface="+mn-lt"/>
              </a:rPr>
              <a:t>Erlernen der </a:t>
            </a:r>
            <a:r>
              <a:rPr lang="de-DE" altLang="de-DE" sz="2200" dirty="0" smtClean="0">
                <a:latin typeface="+mn-lt"/>
              </a:rPr>
              <a:t>Uhrzeit</a:t>
            </a:r>
          </a:p>
          <a:p>
            <a:pPr marL="342900" indent="-342900">
              <a:buFont typeface="Symbol" panose="05050102010706020507" pitchFamily="18" charset="2"/>
              <a:buChar char="-"/>
            </a:pPr>
            <a:r>
              <a:rPr lang="de-DE" altLang="de-DE" sz="2200" dirty="0" smtClean="0">
                <a:latin typeface="+mn-lt"/>
              </a:rPr>
              <a:t>ausgefallene </a:t>
            </a:r>
            <a:r>
              <a:rPr lang="de-DE" altLang="de-DE" sz="2200" dirty="0">
                <a:latin typeface="+mn-lt"/>
              </a:rPr>
              <a:t>Hobbys mit </a:t>
            </a:r>
            <a:r>
              <a:rPr lang="de-DE" altLang="de-DE" sz="2200" dirty="0" smtClean="0">
                <a:latin typeface="+mn-lt"/>
              </a:rPr>
              <a:t>Leistungsansprüchen</a:t>
            </a:r>
          </a:p>
          <a:p>
            <a:pPr marL="342900" indent="-342900">
              <a:buFont typeface="Symbol" panose="05050102010706020507" pitchFamily="18" charset="2"/>
              <a:buChar char="-"/>
            </a:pPr>
            <a:r>
              <a:rPr lang="de-DE" altLang="de-DE" sz="2200" dirty="0" smtClean="0">
                <a:latin typeface="+mn-lt"/>
              </a:rPr>
              <a:t>selbstgesetzte </a:t>
            </a:r>
            <a:r>
              <a:rPr lang="de-DE" altLang="de-DE" sz="2200" dirty="0">
                <a:latin typeface="+mn-lt"/>
              </a:rPr>
              <a:t>Ziele schaffen </a:t>
            </a:r>
            <a:r>
              <a:rPr lang="de-DE" altLang="de-DE" sz="2200" dirty="0" err="1">
                <a:latin typeface="+mn-lt"/>
              </a:rPr>
              <a:t>berufl</a:t>
            </a:r>
            <a:r>
              <a:rPr lang="de-DE" altLang="de-DE" sz="2200" dirty="0">
                <a:latin typeface="+mn-lt"/>
              </a:rPr>
              <a:t>. </a:t>
            </a:r>
            <a:r>
              <a:rPr lang="de-DE" altLang="de-DE" sz="2200" dirty="0" smtClean="0">
                <a:latin typeface="+mn-lt"/>
              </a:rPr>
              <a:t>Herausforderung</a:t>
            </a:r>
          </a:p>
          <a:p>
            <a:pPr marL="342900" indent="-342900">
              <a:buFont typeface="Symbol" panose="05050102010706020507" pitchFamily="18" charset="2"/>
              <a:buChar char="-"/>
            </a:pPr>
            <a:r>
              <a:rPr lang="de-DE" altLang="de-DE" sz="2200" dirty="0" smtClean="0">
                <a:latin typeface="+mn-lt"/>
              </a:rPr>
              <a:t>offen </a:t>
            </a:r>
            <a:r>
              <a:rPr lang="de-DE" altLang="de-DE" sz="2200" dirty="0">
                <a:latin typeface="+mn-lt"/>
              </a:rPr>
              <a:t>für neue Verantwortung und höhere Einkommen </a:t>
            </a:r>
          </a:p>
        </p:txBody>
      </p:sp>
      <p:pic>
        <p:nvPicPr>
          <p:cNvPr id="18" name="Picture 2"/>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905591" y="332656"/>
            <a:ext cx="3884397" cy="634572"/>
          </a:xfrm>
          <a:prstGeom prst="rect">
            <a:avLst/>
          </a:prstGeom>
          <a:ln>
            <a:noFill/>
          </a:ln>
          <a:effectLst>
            <a:outerShdw blurRad="292100" dist="139700" dir="2700000" algn="tl" rotWithShape="0">
              <a:srgbClr val="333333">
                <a:alpha val="65000"/>
              </a:srgbClr>
            </a:outerShdw>
          </a:effectLst>
          <a:extLst/>
        </p:spPr>
      </p:pic>
      <p:sp>
        <p:nvSpPr>
          <p:cNvPr id="19" name="Textfeld 18"/>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4293470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395536" y="1268760"/>
            <a:ext cx="7578725" cy="365130"/>
          </a:xfrm>
        </p:spPr>
        <p:txBody>
          <a:bodyPr/>
          <a:lstStyle/>
          <a:p>
            <a:r>
              <a:rPr lang="de-DE" sz="3000" b="0" dirty="0" smtClean="0"/>
              <a:t>Empirische Ergebnisse: Zeit bei Straßenbahnfahrern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27</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9" name="Picture 17" descr="Straßenbahn-prom"/>
          <p:cNvPicPr>
            <a:picLocks noChangeAspect="1" noChangeArrowheads="1"/>
          </p:cNvPicPr>
          <p:nvPr/>
        </p:nvPicPr>
        <p:blipFill rotWithShape="1">
          <a:blip r:embed="rId3">
            <a:extLst>
              <a:ext uri="{28A0092B-C50C-407E-A947-70E740481C1C}">
                <a14:useLocalDpi xmlns:a14="http://schemas.microsoft.com/office/drawing/2010/main" val="0"/>
              </a:ext>
            </a:extLst>
          </a:blip>
          <a:srcRect l="1963" t="15466" r="2750" b="15748"/>
          <a:stretch/>
        </p:blipFill>
        <p:spPr bwMode="auto">
          <a:xfrm>
            <a:off x="35496" y="1808820"/>
            <a:ext cx="8712968" cy="4716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905591" y="332656"/>
            <a:ext cx="3884397" cy="634572"/>
          </a:xfrm>
          <a:prstGeom prst="rect">
            <a:avLst/>
          </a:prstGeom>
          <a:ln>
            <a:noFill/>
          </a:ln>
          <a:effectLst>
            <a:outerShdw blurRad="292100" dist="139700" dir="2700000" algn="tl" rotWithShape="0">
              <a:srgbClr val="333333">
                <a:alpha val="65000"/>
              </a:srgbClr>
            </a:outerShdw>
          </a:effectLst>
          <a:extLst/>
        </p:spPr>
      </p:pic>
      <p:sp>
        <p:nvSpPr>
          <p:cNvPr id="11" name="Textfeld 10"/>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334715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395536" y="1268760"/>
            <a:ext cx="7578725" cy="365130"/>
          </a:xfrm>
        </p:spPr>
        <p:txBody>
          <a:bodyPr/>
          <a:lstStyle/>
          <a:p>
            <a:r>
              <a:rPr lang="de-DE" sz="3000" b="0" dirty="0" smtClean="0"/>
              <a:t>Empirische Ergebnisse: Berufszeit bei Künstlern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28</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15" descr="Künstler-prom"/>
          <p:cNvPicPr>
            <a:picLocks noChangeAspect="1" noChangeArrowheads="1"/>
          </p:cNvPicPr>
          <p:nvPr/>
        </p:nvPicPr>
        <p:blipFill>
          <a:blip r:embed="rId3">
            <a:extLst>
              <a:ext uri="{28A0092B-C50C-407E-A947-70E740481C1C}">
                <a14:useLocalDpi xmlns:a14="http://schemas.microsoft.com/office/drawing/2010/main" val="0"/>
              </a:ext>
            </a:extLst>
          </a:blip>
          <a:srcRect t="18373" b="13649"/>
          <a:stretch>
            <a:fillRect/>
          </a:stretch>
        </p:blipFill>
        <p:spPr bwMode="auto">
          <a:xfrm>
            <a:off x="35496" y="1865114"/>
            <a:ext cx="8712943" cy="44442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1" name="Textfeld 10"/>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4923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521667" y="1304764"/>
            <a:ext cx="7578725" cy="468052"/>
          </a:xfrm>
        </p:spPr>
        <p:txBody>
          <a:bodyPr/>
          <a:lstStyle/>
          <a:p>
            <a:r>
              <a:rPr lang="de-DE" sz="3000" b="0" dirty="0" smtClean="0"/>
              <a:t>Empirische Ergebnisse: Berufsvergleiche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29</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8" name="AutoShape 33"/>
          <p:cNvSpPr>
            <a:spLocks noChangeArrowheads="1"/>
          </p:cNvSpPr>
          <p:nvPr/>
        </p:nvSpPr>
        <p:spPr bwMode="auto">
          <a:xfrm rot="16200000">
            <a:off x="299886" y="4002828"/>
            <a:ext cx="1631244" cy="396282"/>
          </a:xfrm>
          <a:prstGeom prst="leftRightArrow">
            <a:avLst>
              <a:gd name="adj1" fmla="val 50000"/>
              <a:gd name="adj2" fmla="val 81569"/>
            </a:avLst>
          </a:prstGeom>
          <a:solidFill>
            <a:srgbClr val="00003E"/>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1600"/>
          </a:p>
        </p:txBody>
      </p:sp>
      <p:pic>
        <p:nvPicPr>
          <p:cNvPr id="9" name="Picture 6" descr="Hebamme-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920" y="1921133"/>
            <a:ext cx="1893342" cy="1081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6566027" y="2975223"/>
            <a:ext cx="1390349" cy="3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Hebammen</a:t>
            </a:r>
          </a:p>
        </p:txBody>
      </p:sp>
      <p:pic>
        <p:nvPicPr>
          <p:cNvPr id="11" name="Picture 10" descr="ww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67" y="1972725"/>
            <a:ext cx="1601959" cy="1102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575556" y="3053662"/>
            <a:ext cx="2015593" cy="3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Straßenbahnfahrer</a:t>
            </a:r>
          </a:p>
        </p:txBody>
      </p:sp>
      <p:pic>
        <p:nvPicPr>
          <p:cNvPr id="13" name="Picture 14" descr="bodypainting-hebammi199666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414" y="5138341"/>
            <a:ext cx="1688727" cy="10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5"/>
          <p:cNvSpPr txBox="1">
            <a:spLocks noChangeArrowheads="1"/>
          </p:cNvSpPr>
          <p:nvPr/>
        </p:nvSpPr>
        <p:spPr bwMode="auto">
          <a:xfrm>
            <a:off x="6654627" y="6143575"/>
            <a:ext cx="1013717" cy="3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Künstler</a:t>
            </a:r>
          </a:p>
        </p:txBody>
      </p:sp>
      <p:sp>
        <p:nvSpPr>
          <p:cNvPr id="15" name="Text Box 21"/>
          <p:cNvSpPr txBox="1">
            <a:spLocks noChangeArrowheads="1"/>
          </p:cNvSpPr>
          <p:nvPr/>
        </p:nvSpPr>
        <p:spPr bwMode="auto">
          <a:xfrm>
            <a:off x="1200928" y="6215583"/>
            <a:ext cx="1060203" cy="3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Bauleiter</a:t>
            </a:r>
          </a:p>
        </p:txBody>
      </p:sp>
      <p:pic>
        <p:nvPicPr>
          <p:cNvPr id="16" name="Picture 23" descr="Baut23552_s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8825" y="5098015"/>
            <a:ext cx="1853195" cy="1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5"/>
          <p:cNvSpPr txBox="1">
            <a:spLocks noChangeArrowheads="1"/>
          </p:cNvSpPr>
          <p:nvPr/>
        </p:nvSpPr>
        <p:spPr bwMode="auto">
          <a:xfrm>
            <a:off x="3131840" y="5337372"/>
            <a:ext cx="2637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Selbstgestaltung der Zeit</a:t>
            </a:r>
          </a:p>
        </p:txBody>
      </p:sp>
      <p:sp>
        <p:nvSpPr>
          <p:cNvPr id="18" name="AutoShape 27"/>
          <p:cNvSpPr>
            <a:spLocks noChangeArrowheads="1"/>
          </p:cNvSpPr>
          <p:nvPr/>
        </p:nvSpPr>
        <p:spPr bwMode="auto">
          <a:xfrm>
            <a:off x="3110491" y="5696999"/>
            <a:ext cx="2649641" cy="363607"/>
          </a:xfrm>
          <a:prstGeom prst="leftRightArrow">
            <a:avLst>
              <a:gd name="adj1" fmla="val 50000"/>
              <a:gd name="adj2" fmla="val 121569"/>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1600"/>
          </a:p>
        </p:txBody>
      </p:sp>
      <p:sp>
        <p:nvSpPr>
          <p:cNvPr id="19" name="Text Box 28"/>
          <p:cNvSpPr txBox="1">
            <a:spLocks noChangeArrowheads="1"/>
          </p:cNvSpPr>
          <p:nvPr/>
        </p:nvSpPr>
        <p:spPr bwMode="auto">
          <a:xfrm>
            <a:off x="2965931" y="2507261"/>
            <a:ext cx="2999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Anpassung an fremde Zeiten</a:t>
            </a:r>
          </a:p>
        </p:txBody>
      </p:sp>
      <p:sp>
        <p:nvSpPr>
          <p:cNvPr id="20" name="AutoShape 29"/>
          <p:cNvSpPr>
            <a:spLocks noChangeArrowheads="1"/>
          </p:cNvSpPr>
          <p:nvPr/>
        </p:nvSpPr>
        <p:spPr bwMode="auto">
          <a:xfrm>
            <a:off x="3030035" y="2094670"/>
            <a:ext cx="2649641" cy="363607"/>
          </a:xfrm>
          <a:prstGeom prst="leftRightArrow">
            <a:avLst>
              <a:gd name="adj1" fmla="val 50000"/>
              <a:gd name="adj2" fmla="val 121569"/>
            </a:avLst>
          </a:prstGeom>
          <a:solidFill>
            <a:srgbClr val="FF99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1600"/>
          </a:p>
        </p:txBody>
      </p:sp>
      <p:sp>
        <p:nvSpPr>
          <p:cNvPr id="21" name="Text Box 30"/>
          <p:cNvSpPr txBox="1">
            <a:spLocks noChangeArrowheads="1"/>
          </p:cNvSpPr>
          <p:nvPr/>
        </p:nvSpPr>
        <p:spPr bwMode="auto">
          <a:xfrm>
            <a:off x="6060592" y="3628865"/>
            <a:ext cx="1391728" cy="9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a:t>Ausrichtung</a:t>
            </a:r>
            <a:br>
              <a:rPr lang="de-DE" altLang="de-DE" sz="1600" b="1" dirty="0"/>
            </a:br>
            <a:r>
              <a:rPr lang="de-DE" altLang="de-DE" sz="1600" b="1" dirty="0"/>
              <a:t>auf gegen-</a:t>
            </a:r>
            <a:br>
              <a:rPr lang="de-DE" altLang="de-DE" sz="1600" b="1" dirty="0"/>
            </a:br>
            <a:r>
              <a:rPr lang="de-DE" altLang="de-DE" sz="1600" b="1" dirty="0" err="1"/>
              <a:t>wärtigen</a:t>
            </a:r>
            <a:r>
              <a:rPr lang="de-DE" altLang="de-DE" sz="1600" b="1" dirty="0"/>
              <a:t> </a:t>
            </a:r>
            <a:br>
              <a:rPr lang="de-DE" altLang="de-DE" sz="1600" b="1" dirty="0"/>
            </a:br>
            <a:r>
              <a:rPr lang="de-DE" altLang="de-DE" sz="1600" b="1" dirty="0"/>
              <a:t>Augenblick </a:t>
            </a:r>
          </a:p>
        </p:txBody>
      </p:sp>
      <p:sp>
        <p:nvSpPr>
          <p:cNvPr id="22" name="AutoShape 31"/>
          <p:cNvSpPr>
            <a:spLocks noChangeArrowheads="1"/>
          </p:cNvSpPr>
          <p:nvPr/>
        </p:nvSpPr>
        <p:spPr bwMode="auto">
          <a:xfrm rot="5400000">
            <a:off x="6698145" y="4000378"/>
            <a:ext cx="1758031" cy="396282"/>
          </a:xfrm>
          <a:prstGeom prst="leftRightArrow">
            <a:avLst>
              <a:gd name="adj1" fmla="val 50000"/>
              <a:gd name="adj2" fmla="val 87909"/>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endParaRPr lang="de-DE" altLang="de-DE" sz="1600"/>
          </a:p>
        </p:txBody>
      </p:sp>
      <p:sp>
        <p:nvSpPr>
          <p:cNvPr id="23" name="Text Box 32"/>
          <p:cNvSpPr txBox="1">
            <a:spLocks noChangeArrowheads="1"/>
          </p:cNvSpPr>
          <p:nvPr/>
        </p:nvSpPr>
        <p:spPr bwMode="auto">
          <a:xfrm>
            <a:off x="1350505" y="3857463"/>
            <a:ext cx="1781336" cy="64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1600" b="1" dirty="0" smtClean="0"/>
              <a:t>Synchronisation der Uhrzeit</a:t>
            </a:r>
            <a:endParaRPr lang="de-DE" altLang="de-DE" sz="1600" b="1" dirty="0"/>
          </a:p>
        </p:txBody>
      </p:sp>
      <p:pic>
        <p:nvPicPr>
          <p:cNvPr id="24" name="Picture 2"/>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26" name="Textfeld 25"/>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896021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half" idx="2"/>
          </p:nvPr>
        </p:nvSpPr>
        <p:spPr>
          <a:xfrm>
            <a:off x="431540" y="1340768"/>
            <a:ext cx="7578725" cy="468052"/>
          </a:xfrm>
        </p:spPr>
        <p:txBody>
          <a:bodyPr/>
          <a:lstStyle/>
          <a:p>
            <a:r>
              <a:rPr lang="de-DE" sz="3400" dirty="0" smtClean="0"/>
              <a:t>Übersicht</a:t>
            </a:r>
            <a:endParaRPr lang="de-DE" sz="3400" dirty="0"/>
          </a:p>
        </p:txBody>
      </p:sp>
      <p:sp>
        <p:nvSpPr>
          <p:cNvPr id="10" name="Textplatzhalter 9"/>
          <p:cNvSpPr>
            <a:spLocks noGrp="1"/>
          </p:cNvSpPr>
          <p:nvPr>
            <p:ph type="body" sz="half" idx="10"/>
          </p:nvPr>
        </p:nvSpPr>
        <p:spPr>
          <a:xfrm>
            <a:off x="503548" y="1988840"/>
            <a:ext cx="7578725" cy="4392488"/>
          </a:xfrm>
        </p:spPr>
        <p:txBody>
          <a:bodyPr/>
          <a:lstStyle/>
          <a:p>
            <a:pPr marL="457200" indent="-457200">
              <a:spcBef>
                <a:spcPts val="0"/>
              </a:spcBef>
              <a:spcAft>
                <a:spcPts val="1200"/>
              </a:spcAft>
              <a:buFontTx/>
              <a:buChar char="»"/>
            </a:pPr>
            <a:r>
              <a:rPr lang="de-DE" altLang="de-DE" sz="2800" b="0" dirty="0" smtClean="0">
                <a:cs typeface="Times New Roman" panose="02020603050405020304" pitchFamily="18" charset="0"/>
              </a:rPr>
              <a:t>Berufsschullehrer-Ausbildung in HRO</a:t>
            </a:r>
          </a:p>
          <a:p>
            <a:pPr marL="457200" indent="-457200">
              <a:spcBef>
                <a:spcPts val="0"/>
              </a:spcBef>
              <a:spcAft>
                <a:spcPts val="1200"/>
              </a:spcAft>
              <a:buFontTx/>
              <a:buChar char="»"/>
            </a:pPr>
            <a:r>
              <a:rPr lang="de-DE" altLang="de-DE" sz="2800" b="0" dirty="0" smtClean="0">
                <a:cs typeface="Times New Roman" panose="02020603050405020304" pitchFamily="18" charset="0"/>
              </a:rPr>
              <a:t>Betrachtungsweisen zum Thema Beruf</a:t>
            </a:r>
          </a:p>
          <a:p>
            <a:pPr marL="457200" indent="-457200">
              <a:spcBef>
                <a:spcPts val="0"/>
              </a:spcBef>
              <a:spcAft>
                <a:spcPts val="1200"/>
              </a:spcAft>
              <a:buFontTx/>
              <a:buChar char="»"/>
            </a:pPr>
            <a:r>
              <a:rPr lang="de-DE" altLang="de-DE" sz="2800" b="0" dirty="0" smtClean="0">
                <a:cs typeface="Times New Roman" panose="02020603050405020304" pitchFamily="18" charset="0"/>
              </a:rPr>
              <a:t>Der Weg zum Thema</a:t>
            </a:r>
          </a:p>
          <a:p>
            <a:pPr marL="457200" indent="-457200">
              <a:spcBef>
                <a:spcPts val="0"/>
              </a:spcBef>
              <a:spcAft>
                <a:spcPts val="1200"/>
              </a:spcAft>
              <a:buFontTx/>
              <a:buChar char="»"/>
            </a:pPr>
            <a:r>
              <a:rPr lang="de-DE" altLang="de-DE" sz="2800" b="0" dirty="0" smtClean="0">
                <a:cs typeface="Times New Roman" panose="02020603050405020304" pitchFamily="18" charset="0"/>
              </a:rPr>
              <a:t>Bezugspunkte und Kernthese </a:t>
            </a:r>
          </a:p>
          <a:p>
            <a:pPr marL="457200" indent="-457200">
              <a:spcBef>
                <a:spcPts val="0"/>
              </a:spcBef>
              <a:spcAft>
                <a:spcPts val="1200"/>
              </a:spcAft>
              <a:buFontTx/>
              <a:buChar char="»"/>
            </a:pPr>
            <a:r>
              <a:rPr lang="de-DE" altLang="de-DE" sz="2800" b="0" dirty="0" smtClean="0">
                <a:cs typeface="Times New Roman" panose="02020603050405020304" pitchFamily="18" charset="0"/>
              </a:rPr>
              <a:t>Aufbau der Arbeit, Anmerkungen zu empirischen Methoden</a:t>
            </a:r>
          </a:p>
          <a:p>
            <a:pPr marL="457200" indent="-457200">
              <a:spcBef>
                <a:spcPts val="0"/>
              </a:spcBef>
              <a:spcAft>
                <a:spcPts val="1200"/>
              </a:spcAft>
              <a:buFontTx/>
              <a:buChar char="»"/>
            </a:pPr>
            <a:r>
              <a:rPr lang="de-DE" altLang="de-DE" sz="2800" b="0" dirty="0" smtClean="0">
                <a:cs typeface="Times New Roman" panose="02020603050405020304" pitchFamily="18" charset="0"/>
              </a:rPr>
              <a:t>Erkenntnisse aus der Empirie</a:t>
            </a:r>
          </a:p>
          <a:p>
            <a:pPr marL="457200" indent="-457200">
              <a:spcBef>
                <a:spcPts val="0"/>
              </a:spcBef>
              <a:spcAft>
                <a:spcPts val="1200"/>
              </a:spcAft>
              <a:buFontTx/>
              <a:buChar char="»"/>
            </a:pPr>
            <a:r>
              <a:rPr lang="de-DE" altLang="de-DE" sz="2800" b="0" dirty="0" smtClean="0">
                <a:cs typeface="Times New Roman" panose="02020603050405020304" pitchFamily="18" charset="0"/>
              </a:rPr>
              <a:t>Ausblick und Selbstkritik</a:t>
            </a:r>
            <a:endParaRPr lang="de-DE" sz="28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14"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5" name="Textfeld 14"/>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76060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98134" y="1916832"/>
            <a:ext cx="8062298" cy="4464496"/>
          </a:xfrm>
        </p:spPr>
        <p:txBody>
          <a:bodyPr/>
          <a:lstStyle/>
          <a:p>
            <a:pPr marL="342900" indent="-342900">
              <a:spcBef>
                <a:spcPts val="0"/>
              </a:spcBef>
              <a:spcAft>
                <a:spcPts val="600"/>
              </a:spcAft>
              <a:buFont typeface="Arial" panose="020B0604020202020204" pitchFamily="34" charset="0"/>
              <a:buChar char="•"/>
            </a:pPr>
            <a:r>
              <a:rPr lang="de-DE" altLang="de-DE" sz="2400" dirty="0"/>
              <a:t>a</a:t>
            </a:r>
            <a:r>
              <a:rPr lang="de-DE" altLang="de-DE" sz="2400" dirty="0" smtClean="0"/>
              <a:t>lle </a:t>
            </a:r>
            <a:r>
              <a:rPr lang="de-DE" altLang="de-DE" sz="2400" dirty="0"/>
              <a:t>Befragten mit Uhrzeit </a:t>
            </a:r>
            <a:r>
              <a:rPr lang="de-DE" altLang="de-DE" sz="2400" dirty="0" smtClean="0"/>
              <a:t>aufgewachsen, gelernt </a:t>
            </a:r>
            <a:r>
              <a:rPr lang="de-DE" altLang="de-DE" sz="2400" dirty="0"/>
              <a:t>sich </a:t>
            </a:r>
            <a:r>
              <a:rPr lang="de-DE" altLang="de-DE" sz="2400" dirty="0" smtClean="0"/>
              <a:t>in vorgegebene </a:t>
            </a:r>
            <a:r>
              <a:rPr lang="de-DE" altLang="de-DE" sz="2400" dirty="0"/>
              <a:t>Zeiten </a:t>
            </a:r>
            <a:r>
              <a:rPr lang="de-DE" altLang="de-DE" sz="2400" dirty="0" smtClean="0"/>
              <a:t>einzufügen</a:t>
            </a:r>
          </a:p>
          <a:p>
            <a:pPr marL="342900" indent="-342900">
              <a:spcBef>
                <a:spcPts val="0"/>
              </a:spcBef>
              <a:buFont typeface="Arial" panose="020B0604020202020204" pitchFamily="34" charset="0"/>
              <a:buChar char="•"/>
            </a:pPr>
            <a:r>
              <a:rPr lang="de-DE" altLang="de-DE" sz="2400" dirty="0" smtClean="0"/>
              <a:t>Leitende Angestellte:</a:t>
            </a:r>
            <a:endParaRPr lang="de-DE" altLang="de-DE" sz="2400" dirty="0"/>
          </a:p>
          <a:p>
            <a:pPr defTabSz="360000">
              <a:spcBef>
                <a:spcPts val="0"/>
              </a:spcBef>
              <a:spcAft>
                <a:spcPts val="600"/>
              </a:spcAft>
            </a:pPr>
            <a:r>
              <a:rPr lang="de-DE" altLang="de-DE" sz="2400" dirty="0" smtClean="0"/>
              <a:t>	lineare </a:t>
            </a:r>
            <a:r>
              <a:rPr lang="de-DE" altLang="de-DE" sz="2400" dirty="0"/>
              <a:t>„Projektzeit“ mit Teilzielen / Systemtheorie</a:t>
            </a:r>
          </a:p>
          <a:p>
            <a:pPr marL="342900" indent="-342900">
              <a:spcBef>
                <a:spcPts val="0"/>
              </a:spcBef>
              <a:buFont typeface="Arial" panose="020B0604020202020204" pitchFamily="34" charset="0"/>
              <a:buChar char="•"/>
            </a:pPr>
            <a:r>
              <a:rPr lang="de-DE" altLang="de-DE" sz="2400" dirty="0" smtClean="0"/>
              <a:t>Straßenbahnfahrer:</a:t>
            </a:r>
          </a:p>
          <a:p>
            <a:pPr defTabSz="360000">
              <a:spcBef>
                <a:spcPts val="0"/>
              </a:spcBef>
              <a:spcAft>
                <a:spcPts val="600"/>
              </a:spcAft>
            </a:pPr>
            <a:r>
              <a:rPr lang="de-DE" altLang="de-DE" sz="2400" dirty="0" smtClean="0"/>
              <a:t>	Anpassung </a:t>
            </a:r>
            <a:r>
              <a:rPr lang="de-DE" altLang="de-DE" sz="2400" dirty="0"/>
              <a:t>an zyklisch-starre Fahrplanzeit / </a:t>
            </a:r>
            <a:r>
              <a:rPr lang="de-DE" altLang="de-DE" sz="2400" dirty="0" smtClean="0"/>
              <a:t>Fremdzeit</a:t>
            </a:r>
          </a:p>
          <a:p>
            <a:pPr marL="342900" indent="-342900">
              <a:spcBef>
                <a:spcPts val="0"/>
              </a:spcBef>
              <a:buFont typeface="Arial" panose="020B0604020202020204" pitchFamily="34" charset="0"/>
              <a:buChar char="•"/>
            </a:pPr>
            <a:r>
              <a:rPr lang="de-DE" altLang="de-DE" sz="2400" dirty="0" smtClean="0"/>
              <a:t>Hebammen:</a:t>
            </a:r>
          </a:p>
          <a:p>
            <a:pPr defTabSz="360000">
              <a:spcBef>
                <a:spcPts val="0"/>
              </a:spcBef>
              <a:spcAft>
                <a:spcPts val="600"/>
              </a:spcAft>
            </a:pPr>
            <a:r>
              <a:rPr lang="de-DE" altLang="de-DE" sz="2400" dirty="0"/>
              <a:t>	</a:t>
            </a:r>
            <a:r>
              <a:rPr lang="de-DE" altLang="de-DE" sz="2400" dirty="0" smtClean="0"/>
              <a:t>Die </a:t>
            </a:r>
            <a:r>
              <a:rPr lang="de-DE" altLang="de-DE" sz="2400" dirty="0"/>
              <a:t>eigene Zeit dem Leben anderer geben / </a:t>
            </a:r>
            <a:r>
              <a:rPr lang="de-DE" altLang="de-DE" sz="2400" dirty="0" smtClean="0"/>
              <a:t>Naturzeit</a:t>
            </a:r>
          </a:p>
          <a:p>
            <a:pPr marL="342900" indent="-342900">
              <a:spcBef>
                <a:spcPts val="0"/>
              </a:spcBef>
              <a:buFont typeface="Arial" panose="020B0604020202020204" pitchFamily="34" charset="0"/>
              <a:buChar char="•"/>
            </a:pPr>
            <a:r>
              <a:rPr lang="de-DE" altLang="de-DE" sz="2400" dirty="0" smtClean="0"/>
              <a:t>Künstler:</a:t>
            </a:r>
          </a:p>
          <a:p>
            <a:pPr defTabSz="360000">
              <a:spcBef>
                <a:spcPts val="0"/>
              </a:spcBef>
            </a:pPr>
            <a:r>
              <a:rPr lang="de-DE" altLang="de-DE" sz="2400" dirty="0"/>
              <a:t>	</a:t>
            </a:r>
            <a:r>
              <a:rPr lang="de-DE" altLang="de-DE" sz="2400" dirty="0" smtClean="0"/>
              <a:t>Außerhalb </a:t>
            </a:r>
            <a:r>
              <a:rPr lang="de-DE" altLang="de-DE" sz="2400" dirty="0"/>
              <a:t>der Uhrzeit, radikale Eigenzeit, </a:t>
            </a:r>
            <a:r>
              <a:rPr lang="de-DE" altLang="de-DE" sz="2400" dirty="0" smtClean="0">
                <a:cs typeface="Times New Roman" panose="02020603050405020304" pitchFamily="18" charset="0"/>
              </a:rPr>
              <a:t>χα</a:t>
            </a:r>
            <a:r>
              <a:rPr lang="de-DE" altLang="de-DE" sz="2400" dirty="0" err="1" smtClean="0">
                <a:cs typeface="Times New Roman" panose="02020603050405020304" pitchFamily="18" charset="0"/>
              </a:rPr>
              <a:t>ιρός</a:t>
            </a:r>
            <a:endParaRPr lang="de-DE" altLang="de-DE" sz="2400" dirty="0"/>
          </a:p>
          <a:p>
            <a:pPr defTabSz="360000">
              <a:spcBef>
                <a:spcPts val="0"/>
              </a:spcBef>
            </a:pPr>
            <a:r>
              <a:rPr lang="de-DE" altLang="de-DE" sz="2400" dirty="0" smtClean="0"/>
              <a:t>	Verschmelzung </a:t>
            </a:r>
            <a:r>
              <a:rPr lang="de-DE" altLang="de-DE" sz="2400" dirty="0"/>
              <a:t>von Arbeits- und </a:t>
            </a:r>
            <a:r>
              <a:rPr lang="de-DE" altLang="de-DE" sz="2400" dirty="0" smtClean="0"/>
              <a:t>Freizeit</a:t>
            </a:r>
            <a:endParaRPr lang="de-DE" altLang="de-DE" sz="2400" dirty="0"/>
          </a:p>
          <a:p>
            <a:pPr marL="457200" indent="-457200">
              <a:spcBef>
                <a:spcPts val="0"/>
              </a:spcBef>
              <a:spcAft>
                <a:spcPts val="600"/>
              </a:spcAft>
              <a:buFont typeface="Arial" panose="020B0604020202020204" pitchFamily="34" charset="0"/>
              <a:buChar char="•"/>
            </a:pPr>
            <a:endParaRPr lang="de-DE" altLang="de-DE" sz="2400" dirty="0"/>
          </a:p>
        </p:txBody>
      </p:sp>
      <p:sp>
        <p:nvSpPr>
          <p:cNvPr id="4" name="Textplatzhalter 3"/>
          <p:cNvSpPr>
            <a:spLocks noGrp="1"/>
          </p:cNvSpPr>
          <p:nvPr>
            <p:ph type="body" sz="half" idx="10"/>
          </p:nvPr>
        </p:nvSpPr>
        <p:spPr>
          <a:xfrm>
            <a:off x="431540" y="1335678"/>
            <a:ext cx="7578725" cy="365130"/>
          </a:xfrm>
        </p:spPr>
        <p:txBody>
          <a:bodyPr/>
          <a:lstStyle/>
          <a:p>
            <a:r>
              <a:rPr lang="de-DE" sz="3000" b="0" dirty="0" smtClean="0"/>
              <a:t>Empirische Ergebnisse: Berufsvergleiche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30</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pic>
        <p:nvPicPr>
          <p:cNvPr id="8"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9" name="Textfeld 8"/>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634798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98134" y="2132856"/>
            <a:ext cx="8062298" cy="3888432"/>
          </a:xfrm>
        </p:spPr>
        <p:txBody>
          <a:bodyPr/>
          <a:lstStyle/>
          <a:p>
            <a:pPr marL="342900" indent="-342900">
              <a:buFont typeface="Arial" panose="020B0604020202020204" pitchFamily="34" charset="0"/>
              <a:buChar char="•"/>
            </a:pPr>
            <a:r>
              <a:rPr lang="de-DE" altLang="de-DE" sz="2800" dirty="0"/>
              <a:t>Leitende und Künstler</a:t>
            </a:r>
            <a:br>
              <a:rPr lang="de-DE" altLang="de-DE" sz="2800" dirty="0"/>
            </a:br>
            <a:r>
              <a:rPr lang="de-DE" altLang="de-DE" sz="2800" dirty="0" smtClean="0"/>
              <a:t>Selbstgestaltung </a:t>
            </a:r>
            <a:r>
              <a:rPr lang="de-DE" altLang="de-DE" sz="2800" dirty="0"/>
              <a:t>der Zeit</a:t>
            </a:r>
          </a:p>
          <a:p>
            <a:pPr marL="342900" indent="-342900">
              <a:buFont typeface="Arial" panose="020B0604020202020204" pitchFamily="34" charset="0"/>
              <a:buChar char="•"/>
            </a:pPr>
            <a:r>
              <a:rPr lang="de-DE" altLang="de-DE" sz="2800" dirty="0" smtClean="0"/>
              <a:t>Hebammen </a:t>
            </a:r>
            <a:r>
              <a:rPr lang="de-DE" altLang="de-DE" sz="2800" dirty="0"/>
              <a:t>und Straßenbahnfahrer</a:t>
            </a:r>
            <a:br>
              <a:rPr lang="de-DE" altLang="de-DE" sz="2800" dirty="0"/>
            </a:br>
            <a:r>
              <a:rPr lang="de-DE" altLang="de-DE" sz="2800" dirty="0" smtClean="0"/>
              <a:t>Anpassung </a:t>
            </a:r>
            <a:r>
              <a:rPr lang="de-DE" altLang="de-DE" sz="2800" dirty="0"/>
              <a:t>an fremde Zeiten</a:t>
            </a:r>
          </a:p>
          <a:p>
            <a:pPr marL="342900" indent="-342900">
              <a:buFont typeface="Arial" panose="020B0604020202020204" pitchFamily="34" charset="0"/>
              <a:buChar char="•"/>
            </a:pPr>
            <a:r>
              <a:rPr lang="de-DE" altLang="de-DE" sz="2800" dirty="0" smtClean="0"/>
              <a:t>Hebammen </a:t>
            </a:r>
            <a:r>
              <a:rPr lang="de-DE" altLang="de-DE" sz="2800" dirty="0"/>
              <a:t>und Künstler</a:t>
            </a:r>
            <a:br>
              <a:rPr lang="de-DE" altLang="de-DE" sz="2800" dirty="0"/>
            </a:br>
            <a:r>
              <a:rPr lang="de-DE" altLang="de-DE" sz="2800" dirty="0" smtClean="0"/>
              <a:t>Ausrichtung </a:t>
            </a:r>
            <a:r>
              <a:rPr lang="de-DE" altLang="de-DE" sz="2800" dirty="0"/>
              <a:t>auf gegenwärtigen Augenblick</a:t>
            </a:r>
          </a:p>
          <a:p>
            <a:pPr marL="342900" indent="-342900">
              <a:buFont typeface="Arial" panose="020B0604020202020204" pitchFamily="34" charset="0"/>
              <a:buChar char="•"/>
            </a:pPr>
            <a:r>
              <a:rPr lang="de-DE" altLang="de-DE" sz="2800" dirty="0" smtClean="0"/>
              <a:t>Straßenbahnfahrer </a:t>
            </a:r>
            <a:r>
              <a:rPr lang="de-DE" altLang="de-DE" sz="2800" dirty="0"/>
              <a:t>und Leitende</a:t>
            </a:r>
            <a:br>
              <a:rPr lang="de-DE" altLang="de-DE" sz="2800" dirty="0"/>
            </a:br>
            <a:r>
              <a:rPr lang="de-DE" altLang="de-DE" sz="2800" dirty="0" smtClean="0"/>
              <a:t>Synchronisation </a:t>
            </a:r>
            <a:r>
              <a:rPr lang="de-DE" altLang="de-DE" sz="2800" dirty="0"/>
              <a:t>versch. Systeme, Ausrichtung auf Uhrzeit</a:t>
            </a:r>
          </a:p>
        </p:txBody>
      </p:sp>
      <p:sp>
        <p:nvSpPr>
          <p:cNvPr id="4" name="Textplatzhalter 3"/>
          <p:cNvSpPr>
            <a:spLocks noGrp="1"/>
          </p:cNvSpPr>
          <p:nvPr>
            <p:ph type="body" sz="half" idx="10"/>
          </p:nvPr>
        </p:nvSpPr>
        <p:spPr>
          <a:xfrm>
            <a:off x="431540" y="1335678"/>
            <a:ext cx="7578725" cy="365130"/>
          </a:xfrm>
        </p:spPr>
        <p:txBody>
          <a:bodyPr/>
          <a:lstStyle/>
          <a:p>
            <a:r>
              <a:rPr lang="de-DE" sz="3000" b="0" dirty="0" smtClean="0"/>
              <a:t>Parallelen zwischen den Berufen: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31</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pic>
        <p:nvPicPr>
          <p:cNvPr id="8"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9" name="Textfeld 8"/>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624180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31540" y="1268760"/>
            <a:ext cx="7578725" cy="365130"/>
          </a:xfrm>
        </p:spPr>
        <p:txBody>
          <a:bodyPr/>
          <a:lstStyle/>
          <a:p>
            <a:r>
              <a:rPr lang="de-DE" sz="3000" b="0" dirty="0" smtClean="0"/>
              <a:t>Weitere Ergebnisse und Selbstkritik</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32</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8" name="Text Box 4"/>
          <p:cNvSpPr txBox="1">
            <a:spLocks noChangeArrowheads="1"/>
          </p:cNvSpPr>
          <p:nvPr/>
        </p:nvSpPr>
        <p:spPr bwMode="auto">
          <a:xfrm>
            <a:off x="431540" y="3946841"/>
            <a:ext cx="8064896" cy="241822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spcAft>
                <a:spcPts val="600"/>
              </a:spcAft>
            </a:pPr>
            <a:r>
              <a:rPr lang="de-DE" altLang="de-DE" sz="2600" b="1" dirty="0">
                <a:latin typeface="+mn-lt"/>
              </a:rPr>
              <a:t>Von den Problemen mit der </a:t>
            </a:r>
            <a:r>
              <a:rPr lang="de-DE" altLang="de-DE" sz="2600" b="1" dirty="0" smtClean="0">
                <a:latin typeface="+mn-lt"/>
              </a:rPr>
              <a:t>Zeit</a:t>
            </a:r>
          </a:p>
          <a:p>
            <a:pPr marL="342900" indent="-342900">
              <a:buFont typeface="Symbol" panose="05050102010706020507" pitchFamily="18" charset="2"/>
              <a:buChar char="-"/>
            </a:pPr>
            <a:r>
              <a:rPr lang="de-DE" altLang="de-DE" dirty="0">
                <a:latin typeface="+mn-lt"/>
              </a:rPr>
              <a:t>n</a:t>
            </a:r>
            <a:r>
              <a:rPr lang="de-DE" altLang="de-DE" dirty="0" smtClean="0">
                <a:latin typeface="+mn-lt"/>
              </a:rPr>
              <a:t>eu </a:t>
            </a:r>
            <a:r>
              <a:rPr lang="de-DE" altLang="de-DE" dirty="0">
                <a:latin typeface="+mn-lt"/>
              </a:rPr>
              <a:t>zu entwickeln: Theoriekonzept, </a:t>
            </a:r>
            <a:r>
              <a:rPr lang="de-DE" altLang="de-DE" dirty="0" smtClean="0">
                <a:latin typeface="+mn-lt"/>
              </a:rPr>
              <a:t>Berufsauswahl, Erhebungs- </a:t>
            </a:r>
            <a:r>
              <a:rPr lang="de-DE" altLang="de-DE" dirty="0">
                <a:latin typeface="+mn-lt"/>
              </a:rPr>
              <a:t>und </a:t>
            </a:r>
            <a:r>
              <a:rPr lang="de-DE" altLang="de-DE" dirty="0" smtClean="0">
                <a:latin typeface="+mn-lt"/>
              </a:rPr>
              <a:t>Auswertungsdesign</a:t>
            </a:r>
          </a:p>
          <a:p>
            <a:pPr marL="342900" indent="-342900">
              <a:buFont typeface="Symbol" panose="05050102010706020507" pitchFamily="18" charset="2"/>
              <a:buChar char="-"/>
            </a:pPr>
            <a:r>
              <a:rPr lang="de-DE" altLang="de-DE" dirty="0" smtClean="0">
                <a:latin typeface="+mn-lt"/>
              </a:rPr>
              <a:t>Erweiterung </a:t>
            </a:r>
            <a:r>
              <a:rPr lang="de-DE" altLang="de-DE" dirty="0">
                <a:latin typeface="+mn-lt"/>
              </a:rPr>
              <a:t>des eigenen Zeitbegriffes, führte zu </a:t>
            </a:r>
            <a:r>
              <a:rPr lang="de-DE" altLang="de-DE" dirty="0" smtClean="0">
                <a:latin typeface="+mn-lt"/>
              </a:rPr>
              <a:t>vielen Theorien </a:t>
            </a:r>
            <a:r>
              <a:rPr lang="de-DE" altLang="de-DE" dirty="0">
                <a:latin typeface="+mn-lt"/>
              </a:rPr>
              <a:t>und Modellen, die Empirie ist als Ergänzung für </a:t>
            </a:r>
            <a:r>
              <a:rPr lang="de-DE" altLang="de-DE" dirty="0" smtClean="0">
                <a:latin typeface="+mn-lt"/>
              </a:rPr>
              <a:t>die Theoriebildung </a:t>
            </a:r>
            <a:r>
              <a:rPr lang="de-DE" altLang="de-DE" dirty="0">
                <a:latin typeface="+mn-lt"/>
              </a:rPr>
              <a:t>bezogen auf Zeit- und Berufsforschung zu verstehen.</a:t>
            </a:r>
          </a:p>
        </p:txBody>
      </p:sp>
      <p:sp>
        <p:nvSpPr>
          <p:cNvPr id="9" name="Text Box 8"/>
          <p:cNvSpPr txBox="1">
            <a:spLocks noChangeArrowheads="1"/>
          </p:cNvSpPr>
          <p:nvPr/>
        </p:nvSpPr>
        <p:spPr bwMode="auto">
          <a:xfrm>
            <a:off x="431541" y="2001465"/>
            <a:ext cx="8100900" cy="16795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spcAft>
                <a:spcPts val="600"/>
              </a:spcAft>
            </a:pPr>
            <a:r>
              <a:rPr lang="de-DE" altLang="de-DE" sz="2600" b="1" dirty="0" smtClean="0">
                <a:latin typeface="+mn-lt"/>
              </a:rPr>
              <a:t>Aspekte aus der Hermeneutik</a:t>
            </a:r>
          </a:p>
          <a:p>
            <a:pPr marL="342900" indent="-342900">
              <a:buFont typeface="Symbol" panose="05050102010706020507" pitchFamily="18" charset="2"/>
              <a:buChar char="-"/>
            </a:pPr>
            <a:r>
              <a:rPr lang="de-DE" altLang="de-DE" dirty="0" smtClean="0">
                <a:latin typeface="+mn-lt"/>
              </a:rPr>
              <a:t>Bedeutung von Macht und Zeit bei Luhmann und neueren Sozialwissenschaften</a:t>
            </a:r>
            <a:endParaRPr lang="de-DE" altLang="de-DE" dirty="0">
              <a:latin typeface="+mn-lt"/>
            </a:endParaRPr>
          </a:p>
          <a:p>
            <a:pPr marL="342900" indent="-342900">
              <a:buFont typeface="Symbol" panose="05050102010706020507" pitchFamily="18" charset="2"/>
              <a:buChar char="-"/>
            </a:pPr>
            <a:r>
              <a:rPr lang="de-DE" altLang="de-DE" dirty="0" smtClean="0">
                <a:latin typeface="+mn-lt"/>
              </a:rPr>
              <a:t>Wechselwirkung von Organisation und Zeit aus der Geschichte</a:t>
            </a:r>
            <a:endParaRPr lang="de-DE" altLang="de-DE" dirty="0">
              <a:latin typeface="+mn-lt"/>
            </a:endParaRPr>
          </a:p>
        </p:txBody>
      </p:sp>
      <p:pic>
        <p:nvPicPr>
          <p:cNvPr id="12"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3" name="Textfeld 12"/>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3504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377651" y="1268760"/>
            <a:ext cx="7578725" cy="504056"/>
          </a:xfrm>
        </p:spPr>
        <p:txBody>
          <a:bodyPr/>
          <a:lstStyle/>
          <a:p>
            <a:r>
              <a:rPr lang="de-DE" sz="3000" b="0" dirty="0" smtClean="0"/>
              <a:t>Anknüpfungspunkte für Forschung und Praxis</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33</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8" name="Text Box 15"/>
          <p:cNvSpPr txBox="1">
            <a:spLocks noChangeArrowheads="1"/>
          </p:cNvSpPr>
          <p:nvPr/>
        </p:nvSpPr>
        <p:spPr bwMode="auto">
          <a:xfrm>
            <a:off x="359532" y="1891999"/>
            <a:ext cx="8099375" cy="3280001"/>
          </a:xfrm>
          <a:prstGeom prst="rect">
            <a:avLst/>
          </a:prstGeom>
          <a:gradFill rotWithShape="0">
            <a:gsLst>
              <a:gs pos="0">
                <a:srgbClr val="FFCC66"/>
              </a:gs>
              <a:gs pos="100000">
                <a:srgbClr val="FFEA9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a:spcAft>
                <a:spcPts val="600"/>
              </a:spcAft>
            </a:pPr>
            <a:r>
              <a:rPr lang="de-DE" altLang="de-DE" sz="2600" b="1" dirty="0">
                <a:latin typeface="+mn-lt"/>
              </a:rPr>
              <a:t>Im Hinblick auf Berufsbildung und </a:t>
            </a:r>
            <a:r>
              <a:rPr lang="de-DE" altLang="de-DE" sz="2600" b="1" dirty="0" smtClean="0">
                <a:latin typeface="+mn-lt"/>
              </a:rPr>
              <a:t>Forschung</a:t>
            </a:r>
          </a:p>
          <a:p>
            <a:pPr marL="342900" indent="-342900">
              <a:spcAft>
                <a:spcPts val="1200"/>
              </a:spcAft>
              <a:buFont typeface="Symbol" panose="05050102010706020507" pitchFamily="18" charset="2"/>
              <a:buChar char="-"/>
            </a:pPr>
            <a:r>
              <a:rPr lang="de-DE" altLang="de-DE" sz="2600" dirty="0" smtClean="0">
                <a:latin typeface="+mn-lt"/>
              </a:rPr>
              <a:t>Berufe </a:t>
            </a:r>
            <a:r>
              <a:rPr lang="de-DE" altLang="de-DE" sz="2600" dirty="0">
                <a:latin typeface="+mn-lt"/>
              </a:rPr>
              <a:t>bieten Lernpotential für den Umgang mit </a:t>
            </a:r>
            <a:r>
              <a:rPr lang="de-DE" altLang="de-DE" sz="2600" dirty="0" smtClean="0">
                <a:latin typeface="+mn-lt"/>
              </a:rPr>
              <a:t>Zeit, nutzbar </a:t>
            </a:r>
            <a:r>
              <a:rPr lang="de-DE" altLang="de-DE" sz="2600" dirty="0">
                <a:latin typeface="+mn-lt"/>
              </a:rPr>
              <a:t>für </a:t>
            </a:r>
            <a:r>
              <a:rPr lang="de-DE" altLang="de-DE" sz="2600" dirty="0" err="1" smtClean="0">
                <a:latin typeface="+mn-lt"/>
              </a:rPr>
              <a:t>Curriculumgestaltung</a:t>
            </a:r>
            <a:endParaRPr lang="de-DE" altLang="de-DE" sz="2600" dirty="0">
              <a:latin typeface="+mn-lt"/>
            </a:endParaRPr>
          </a:p>
          <a:p>
            <a:pPr marL="342900" indent="-342900">
              <a:spcAft>
                <a:spcPts val="1200"/>
              </a:spcAft>
              <a:buFont typeface="Symbol" panose="05050102010706020507" pitchFamily="18" charset="2"/>
              <a:buChar char="-"/>
            </a:pPr>
            <a:r>
              <a:rPr lang="de-DE" altLang="de-DE" sz="2600" dirty="0" smtClean="0">
                <a:latin typeface="+mn-lt"/>
              </a:rPr>
              <a:t>Berufe </a:t>
            </a:r>
            <a:r>
              <a:rPr lang="de-DE" altLang="de-DE" sz="2600" dirty="0">
                <a:latin typeface="+mn-lt"/>
              </a:rPr>
              <a:t>sind sinnvoll als Zeitkulturen zu </a:t>
            </a:r>
            <a:r>
              <a:rPr lang="de-DE" altLang="de-DE" sz="2600" dirty="0" smtClean="0">
                <a:latin typeface="+mn-lt"/>
              </a:rPr>
              <a:t>untersuchen, nutzbar </a:t>
            </a:r>
            <a:r>
              <a:rPr lang="de-DE" altLang="de-DE" sz="2600" dirty="0">
                <a:latin typeface="+mn-lt"/>
              </a:rPr>
              <a:t>für Berufswahlprozesse, </a:t>
            </a:r>
            <a:r>
              <a:rPr lang="de-DE" altLang="de-DE" sz="2600" dirty="0" smtClean="0">
                <a:latin typeface="+mn-lt"/>
              </a:rPr>
              <a:t>Kompetenzforschung</a:t>
            </a:r>
          </a:p>
          <a:p>
            <a:pPr marL="342900" indent="-342900">
              <a:buFont typeface="Symbol" panose="05050102010706020507" pitchFamily="18" charset="2"/>
              <a:buChar char="-"/>
            </a:pPr>
            <a:r>
              <a:rPr lang="de-DE" altLang="de-DE" sz="2600" dirty="0" smtClean="0">
                <a:latin typeface="+mn-lt"/>
              </a:rPr>
              <a:t>Zeit </a:t>
            </a:r>
            <a:r>
              <a:rPr lang="de-DE" altLang="de-DE" sz="2600" dirty="0">
                <a:latin typeface="+mn-lt"/>
              </a:rPr>
              <a:t>wirkt integrativ oder </a:t>
            </a:r>
            <a:r>
              <a:rPr lang="de-DE" altLang="de-DE" sz="2600" dirty="0" smtClean="0">
                <a:latin typeface="+mn-lt"/>
              </a:rPr>
              <a:t>desintegrativ, nutzbar </a:t>
            </a:r>
            <a:r>
              <a:rPr lang="de-DE" altLang="de-DE" sz="2600" dirty="0">
                <a:latin typeface="+mn-lt"/>
              </a:rPr>
              <a:t>für </a:t>
            </a:r>
            <a:r>
              <a:rPr lang="de-DE" altLang="de-DE" sz="2600" dirty="0" err="1" smtClean="0">
                <a:latin typeface="+mn-lt"/>
              </a:rPr>
              <a:t>Benach-teiligtenforschung</a:t>
            </a:r>
            <a:r>
              <a:rPr lang="de-DE" altLang="de-DE" sz="2600" dirty="0" smtClean="0">
                <a:latin typeface="+mn-lt"/>
              </a:rPr>
              <a:t>  </a:t>
            </a:r>
            <a:endParaRPr lang="de-DE" altLang="de-DE" sz="2600" dirty="0">
              <a:latin typeface="+mn-lt"/>
            </a:endParaRPr>
          </a:p>
        </p:txBody>
      </p:sp>
      <p:sp>
        <p:nvSpPr>
          <p:cNvPr id="9" name="Textfeld 6"/>
          <p:cNvSpPr txBox="1">
            <a:spLocks noChangeArrowheads="1"/>
          </p:cNvSpPr>
          <p:nvPr/>
        </p:nvSpPr>
        <p:spPr bwMode="auto">
          <a:xfrm>
            <a:off x="359531" y="5416768"/>
            <a:ext cx="8099375" cy="89255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r>
              <a:rPr lang="de-DE" altLang="de-DE" sz="2600" dirty="0">
                <a:latin typeface="+mn-lt"/>
              </a:rPr>
              <a:t>Die weiteren Forschungsperspektiven und </a:t>
            </a:r>
            <a:r>
              <a:rPr lang="de-DE" altLang="de-DE" sz="2600" dirty="0" smtClean="0">
                <a:latin typeface="+mn-lt"/>
              </a:rPr>
              <a:t>Anknüpfungspunkte </a:t>
            </a:r>
            <a:r>
              <a:rPr lang="de-DE" altLang="de-DE" sz="2600" dirty="0">
                <a:latin typeface="+mn-lt"/>
              </a:rPr>
              <a:t>sind noch </a:t>
            </a:r>
            <a:r>
              <a:rPr lang="de-DE" altLang="de-DE" sz="2600" dirty="0" smtClean="0">
                <a:latin typeface="+mn-lt"/>
              </a:rPr>
              <a:t>unklar/offen</a:t>
            </a:r>
            <a:r>
              <a:rPr lang="de-DE" altLang="de-DE" sz="2600" dirty="0">
                <a:latin typeface="+mn-lt"/>
              </a:rPr>
              <a:t>.</a:t>
            </a:r>
          </a:p>
        </p:txBody>
      </p:sp>
      <p:pic>
        <p:nvPicPr>
          <p:cNvPr id="10"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1" name="Textfeld 10"/>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197872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49330" y="1628800"/>
            <a:ext cx="7578725" cy="4539291"/>
          </a:xfrm>
          <a:solidFill>
            <a:schemeClr val="accent5">
              <a:lumMod val="20000"/>
              <a:lumOff val="80000"/>
            </a:schemeClr>
          </a:solidFill>
        </p:spPr>
        <p:txBody>
          <a:bodyPr/>
          <a:lstStyle/>
          <a:p>
            <a:pPr algn="ctr"/>
            <a:r>
              <a:rPr lang="de-DE" altLang="de-DE" sz="3600" b="1" dirty="0" smtClean="0"/>
              <a:t>Ganz herzlichen Dank für Ihr Interesse!</a:t>
            </a:r>
            <a:br>
              <a:rPr lang="de-DE" altLang="de-DE" sz="3600" b="1" dirty="0" smtClean="0"/>
            </a:br>
            <a:r>
              <a:rPr lang="de-DE" altLang="de-DE" sz="3600" b="1" dirty="0" smtClean="0"/>
              <a:t>Ich wünsche Ihnen allen ein erfolgreiches</a:t>
            </a:r>
          </a:p>
          <a:p>
            <a:pPr algn="ctr"/>
            <a:r>
              <a:rPr lang="de-DE" altLang="de-DE" sz="3600" b="1" dirty="0" smtClean="0"/>
              <a:t>Aufeinander abstimmen Ihrer Zeiten und</a:t>
            </a:r>
          </a:p>
          <a:p>
            <a:pPr algn="ctr"/>
            <a:r>
              <a:rPr lang="de-DE" altLang="de-DE" sz="3600" b="1" dirty="0" smtClean="0"/>
              <a:t>Dass sie sie auch oft ganz einfach vergessen können, die Zeit</a:t>
            </a:r>
            <a:endParaRPr lang="de-DE" altLang="de-DE" sz="3600" b="1" dirty="0"/>
          </a:p>
          <a:p>
            <a:pPr algn="ctr"/>
            <a:endParaRPr lang="de-DE" altLang="de-DE" b="1" dirty="0"/>
          </a:p>
          <a:p>
            <a:pPr algn="ctr"/>
            <a:r>
              <a:rPr lang="de-DE" altLang="de-DE" sz="2800" b="1" dirty="0"/>
              <a:t>Ich freue mich auf Ihre Fragen und Anregungen</a:t>
            </a:r>
            <a:br>
              <a:rPr lang="de-DE" altLang="de-DE" sz="2800" b="1" dirty="0"/>
            </a:br>
            <a:r>
              <a:rPr lang="de-DE" altLang="de-DE" sz="2800" b="1" dirty="0"/>
              <a:t>und verweise zum Weiterlesen </a:t>
            </a:r>
            <a:r>
              <a:rPr lang="de-DE" altLang="de-DE" sz="2800" b="1" dirty="0" smtClean="0"/>
              <a:t>auf…</a:t>
            </a:r>
            <a:endParaRPr lang="de-DE" altLang="de-DE" sz="2800" b="1" dirty="0"/>
          </a:p>
          <a:p>
            <a:endParaRPr lang="de-DE" altLang="de-DE" sz="210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34</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10"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1" name="Textfeld 10"/>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906688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49330" y="1628800"/>
            <a:ext cx="7578725" cy="4539291"/>
          </a:xfrm>
        </p:spPr>
        <p:txBody>
          <a:bodyPr/>
          <a:lstStyle/>
          <a:p>
            <a:pPr algn="ctr"/>
            <a:r>
              <a:rPr lang="de-DE" altLang="de-DE" sz="3600" b="1" dirty="0" smtClean="0"/>
              <a:t>für Neugierige:</a:t>
            </a:r>
            <a:endParaRPr lang="de-DE" altLang="de-DE" sz="2800" b="1" dirty="0"/>
          </a:p>
          <a:p>
            <a:endParaRPr lang="de-DE" altLang="de-DE" sz="2100" dirty="0"/>
          </a:p>
          <a:p>
            <a:r>
              <a:rPr lang="de-DE" altLang="de-DE" sz="2200" dirty="0"/>
              <a:t>Online Beitrag in Zeitschrift: „Denk doch mal“:</a:t>
            </a:r>
            <a:br>
              <a:rPr lang="de-DE" altLang="de-DE" sz="2200" dirty="0"/>
            </a:br>
            <a:r>
              <a:rPr lang="de-DE" altLang="de-DE" sz="2200" dirty="0" smtClean="0"/>
              <a:t>    http</a:t>
            </a:r>
            <a:r>
              <a:rPr lang="de-DE" altLang="de-DE" sz="2200" dirty="0"/>
              <a:t>://denk-doch-mal.de/wp/neuer-beitrag-berufe-praegen-unsere-zeit/</a:t>
            </a:r>
            <a:br>
              <a:rPr lang="de-DE" altLang="de-DE" sz="2200" dirty="0"/>
            </a:br>
            <a:endParaRPr lang="de-DE" altLang="de-DE" sz="2200" dirty="0"/>
          </a:p>
          <a:p>
            <a:r>
              <a:rPr lang="de-DE" altLang="de-DE" sz="2200" dirty="0"/>
              <a:t>Leitartikel auf  der Startseite des Bundesinstituts:</a:t>
            </a:r>
            <a:br>
              <a:rPr lang="de-DE" altLang="de-DE" sz="2200" dirty="0"/>
            </a:br>
            <a:r>
              <a:rPr lang="de-DE" altLang="de-DE" sz="2200" dirty="0" smtClean="0"/>
              <a:t>     http</a:t>
            </a:r>
            <a:r>
              <a:rPr lang="de-DE" altLang="de-DE" sz="2200" dirty="0"/>
              <a:t>://www.bibb.de/de/50412.htm </a:t>
            </a:r>
          </a:p>
          <a:p>
            <a:endParaRPr lang="de-DE" altLang="de-DE" sz="2200" dirty="0" smtClean="0"/>
          </a:p>
          <a:p>
            <a:r>
              <a:rPr lang="de-DE" altLang="de-DE" sz="2200" dirty="0" smtClean="0"/>
              <a:t>Als Buch: </a:t>
            </a:r>
          </a:p>
          <a:p>
            <a:r>
              <a:rPr lang="de-DE" altLang="de-DE" sz="2200" dirty="0" smtClean="0"/>
              <a:t>Schapfel-Kaiser</a:t>
            </a:r>
            <a:r>
              <a:rPr lang="de-DE" altLang="de-DE" sz="2200" dirty="0"/>
              <a:t>: Beruf und Zeit</a:t>
            </a:r>
            <a:r>
              <a:rPr lang="de-DE" altLang="de-DE" sz="2200" dirty="0" smtClean="0"/>
              <a:t>. </a:t>
            </a:r>
            <a:r>
              <a:rPr lang="de-DE" altLang="de-DE" sz="2200" dirty="0"/>
              <a:t>Bonn 2008</a:t>
            </a:r>
          </a:p>
          <a:p>
            <a:endParaRPr lang="de-DE"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35</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Grafik 3" descr="f945ff382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2180" y="3740829"/>
            <a:ext cx="1895808" cy="271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1" name="Textfeld 10"/>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404247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1"/>
          </p:nvPr>
        </p:nvSpPr>
        <p:spPr>
          <a:xfrm>
            <a:off x="468313" y="6596502"/>
            <a:ext cx="671465" cy="288882"/>
          </a:xfrm>
        </p:spPr>
        <p:txBody>
          <a:bodyPr/>
          <a:lstStyle/>
          <a:p>
            <a:fld id="{5871B3EA-D9F8-4156-97BF-B4B397DC4D61}" type="datetime1">
              <a:rPr lang="de-DE" smtClean="0">
                <a:latin typeface="+mj-lt"/>
              </a:rPr>
              <a:pPr/>
              <a:t>09.06.2015</a:t>
            </a:fld>
            <a:endParaRPr lang="de-DE" dirty="0">
              <a:latin typeface="+mj-lt"/>
            </a:endParaRPr>
          </a:p>
        </p:txBody>
      </p:sp>
      <p:sp>
        <p:nvSpPr>
          <p:cNvPr id="6" name="Foliennummernplatzhalter 5"/>
          <p:cNvSpPr>
            <a:spLocks noGrp="1"/>
          </p:cNvSpPr>
          <p:nvPr>
            <p:ph type="sldNum" sz="quarter" idx="12"/>
          </p:nvPr>
        </p:nvSpPr>
        <p:spPr>
          <a:xfrm>
            <a:off x="8332840" y="6596502"/>
            <a:ext cx="452386" cy="288882"/>
          </a:xfrm>
        </p:spPr>
        <p:txBody>
          <a:bodyPr/>
          <a:lstStyle/>
          <a:p>
            <a:fld id="{D1C464C5-8E49-41BD-A1D6-FC6F049A48A1}" type="slidenum">
              <a:rPr lang="de-DE" smtClean="0">
                <a:latin typeface="+mj-lt"/>
              </a:rPr>
              <a:pPr/>
              <a:t>4</a:t>
            </a:fld>
            <a:endParaRPr lang="de-DE" dirty="0">
              <a:latin typeface="+mj-lt"/>
            </a:endParaRPr>
          </a:p>
        </p:txBody>
      </p:sp>
      <p:sp>
        <p:nvSpPr>
          <p:cNvPr id="7" name="Fußzeilenplatzhalter 6"/>
          <p:cNvSpPr>
            <a:spLocks noGrp="1"/>
          </p:cNvSpPr>
          <p:nvPr>
            <p:ph type="ftr" sz="quarter" idx="13"/>
          </p:nvPr>
        </p:nvSpPr>
        <p:spPr>
          <a:xfrm>
            <a:off x="1139779" y="6596502"/>
            <a:ext cx="7193060" cy="288882"/>
          </a:xfrm>
        </p:spPr>
        <p:txBody>
          <a:bodyPr/>
          <a:lstStyle/>
          <a:p>
            <a:pPr algn="l"/>
            <a:r>
              <a:rPr lang="de-DE" dirty="0" smtClean="0">
                <a:latin typeface="+mj-lt"/>
              </a:rPr>
              <a:t>©  2009  </a:t>
            </a:r>
            <a:r>
              <a:rPr lang="de-DE" b="1" dirty="0" smtClean="0">
                <a:latin typeface="+mj-lt"/>
              </a:rPr>
              <a:t>UNIVERSITÄT ROSTOCK </a:t>
            </a:r>
            <a:r>
              <a:rPr lang="de-DE" dirty="0" smtClean="0">
                <a:latin typeface="+mj-lt"/>
              </a:rPr>
              <a:t>| </a:t>
            </a:r>
            <a:r>
              <a:rPr lang="de-DE" cap="all" dirty="0" smtClean="0">
                <a:latin typeface="+mj-lt"/>
              </a:rPr>
              <a:t>Philosophische Fakultät</a:t>
            </a:r>
            <a:endParaRPr lang="de-DE" cap="all" dirty="0">
              <a:latin typeface="+mj-lt"/>
            </a:endParaRPr>
          </a:p>
        </p:txBody>
      </p:sp>
      <p:sp>
        <p:nvSpPr>
          <p:cNvPr id="9" name="Textfeld 8"/>
          <p:cNvSpPr txBox="1"/>
          <p:nvPr/>
        </p:nvSpPr>
        <p:spPr>
          <a:xfrm>
            <a:off x="4081400" y="397790"/>
            <a:ext cx="5129930" cy="523220"/>
          </a:xfrm>
          <a:prstGeom prst="rect">
            <a:avLst/>
          </a:prstGeom>
          <a:noFill/>
        </p:spPr>
        <p:txBody>
          <a:bodyPr wrap="none" rtlCol="0">
            <a:spAutoFit/>
          </a:bodyPr>
          <a:lstStyle/>
          <a:p>
            <a:r>
              <a:rPr lang="de-DE" sz="1400" b="1" dirty="0" smtClean="0">
                <a:solidFill>
                  <a:schemeClr val="bg1"/>
                </a:solidFill>
                <a:latin typeface="+mj-lt"/>
              </a:rPr>
              <a:t>Lehrstuhl für Berufspädagogik</a:t>
            </a:r>
            <a:r>
              <a:rPr lang="de-DE" sz="1400" dirty="0" smtClean="0">
                <a:solidFill>
                  <a:schemeClr val="bg1"/>
                </a:solidFill>
                <a:latin typeface="+mj-lt"/>
              </a:rPr>
              <a:t/>
            </a:r>
            <a:br>
              <a:rPr lang="de-DE" sz="1400" dirty="0" smtClean="0">
                <a:solidFill>
                  <a:schemeClr val="bg1"/>
                </a:solidFill>
                <a:latin typeface="+mj-lt"/>
              </a:rPr>
            </a:br>
            <a:r>
              <a:rPr lang="de-DE" sz="1400" dirty="0" smtClean="0">
                <a:solidFill>
                  <a:schemeClr val="bg1"/>
                </a:solidFill>
                <a:latin typeface="+mj-lt"/>
              </a:rPr>
              <a:t>Institut für Allgemeine Pädagogik und Sozialpädagogik</a:t>
            </a:r>
            <a:endParaRPr lang="de-DE" sz="1400" dirty="0">
              <a:solidFill>
                <a:schemeClr val="bg1"/>
              </a:solidFill>
              <a:latin typeface="+mj-lt"/>
            </a:endParaRPr>
          </a:p>
        </p:txBody>
      </p:sp>
      <p:grpSp>
        <p:nvGrpSpPr>
          <p:cNvPr id="16" name="Gruppieren 15"/>
          <p:cNvGrpSpPr/>
          <p:nvPr/>
        </p:nvGrpSpPr>
        <p:grpSpPr>
          <a:xfrm>
            <a:off x="4905591" y="407241"/>
            <a:ext cx="4125818" cy="1428963"/>
            <a:chOff x="4905591" y="334181"/>
            <a:chExt cx="4125818" cy="1428963"/>
          </a:xfrm>
        </p:grpSpPr>
        <p:pic>
          <p:nvPicPr>
            <p:cNvPr id="17"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8" name="Textfeld 17"/>
            <p:cNvSpPr txBox="1"/>
            <p:nvPr/>
          </p:nvSpPr>
          <p:spPr>
            <a:xfrm>
              <a:off x="5106974" y="1347646"/>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grpSp>
      <p:pic>
        <p:nvPicPr>
          <p:cNvPr id="4" name="Picture 2" descr="P:\B-Paed\Lehrstuhl\Website\Fotos\AG_Berufspädagogik_14-04-15_0369b_geschnit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792" y="4140460"/>
            <a:ext cx="5138400" cy="23521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67544" y="1385279"/>
            <a:ext cx="8064896" cy="3154710"/>
          </a:xfrm>
          <a:prstGeom prst="rect">
            <a:avLst/>
          </a:prstGeom>
          <a:noFill/>
        </p:spPr>
        <p:txBody>
          <a:bodyPr wrap="square" rtlCol="0">
            <a:spAutoFit/>
          </a:bodyPr>
          <a:lstStyle/>
          <a:p>
            <a:pPr>
              <a:spcAft>
                <a:spcPts val="1200"/>
              </a:spcAft>
            </a:pPr>
            <a:r>
              <a:rPr lang="de-DE" sz="3000" b="1" cap="small" dirty="0">
                <a:latin typeface="+mn-lt"/>
              </a:rPr>
              <a:t>Lehrstuhl für </a:t>
            </a:r>
            <a:r>
              <a:rPr lang="de-DE" sz="3000" b="1" cap="small" dirty="0" smtClean="0">
                <a:latin typeface="+mn-lt"/>
              </a:rPr>
              <a:t>Berufspädagogik</a:t>
            </a:r>
            <a:endParaRPr lang="de-DE" sz="3000" cap="small" dirty="0">
              <a:latin typeface="+mn-lt"/>
            </a:endParaRPr>
          </a:p>
          <a:p>
            <a:pPr>
              <a:spcAft>
                <a:spcPts val="600"/>
              </a:spcAft>
            </a:pPr>
            <a:r>
              <a:rPr lang="de-DE" dirty="0">
                <a:latin typeface="+mn-lt"/>
              </a:rPr>
              <a:t>a</a:t>
            </a:r>
            <a:r>
              <a:rPr lang="de-DE" dirty="0" smtClean="0">
                <a:latin typeface="+mn-lt"/>
              </a:rPr>
              <a:t>n </a:t>
            </a:r>
            <a:r>
              <a:rPr lang="de-DE" dirty="0">
                <a:latin typeface="+mn-lt"/>
              </a:rPr>
              <a:t>der Philosophischen </a:t>
            </a:r>
            <a:r>
              <a:rPr lang="de-DE" dirty="0" smtClean="0">
                <a:latin typeface="+mn-lt"/>
              </a:rPr>
              <a:t>Fakultät seit </a:t>
            </a:r>
            <a:r>
              <a:rPr lang="de-DE" dirty="0">
                <a:latin typeface="+mn-lt"/>
              </a:rPr>
              <a:t>2014 für die Ausbildung von Lehrkräften an beruflichen Schulen </a:t>
            </a:r>
            <a:r>
              <a:rPr lang="de-DE" dirty="0" smtClean="0">
                <a:latin typeface="+mn-lt"/>
              </a:rPr>
              <a:t>zuständig</a:t>
            </a:r>
          </a:p>
          <a:p>
            <a:pPr>
              <a:spcAft>
                <a:spcPts val="600"/>
              </a:spcAft>
            </a:pPr>
            <a:r>
              <a:rPr lang="de-DE" dirty="0" smtClean="0">
                <a:latin typeface="+mn-lt"/>
              </a:rPr>
              <a:t>Leitung</a:t>
            </a:r>
            <a:r>
              <a:rPr lang="de-DE" dirty="0">
                <a:latin typeface="+mn-lt"/>
              </a:rPr>
              <a:t>: 		Prof. Dr. Franz Kaiser</a:t>
            </a:r>
          </a:p>
          <a:p>
            <a:pPr>
              <a:spcAft>
                <a:spcPts val="600"/>
              </a:spcAft>
            </a:pPr>
            <a:r>
              <a:rPr lang="de-DE" dirty="0">
                <a:latin typeface="+mn-lt"/>
              </a:rPr>
              <a:t>Mitarbeiterinnen: 	Sandra Fahle &amp; Susann Krugmann,</a:t>
            </a:r>
            <a:br>
              <a:rPr lang="de-DE" dirty="0">
                <a:latin typeface="+mn-lt"/>
              </a:rPr>
            </a:br>
            <a:r>
              <a:rPr lang="de-DE" dirty="0">
                <a:latin typeface="+mn-lt"/>
              </a:rPr>
              <a:t>Student. Hilfskraft: 	Jannes Umlauf</a:t>
            </a:r>
          </a:p>
          <a:p>
            <a:pPr marL="342900" indent="-342900">
              <a:spcAft>
                <a:spcPts val="600"/>
              </a:spcAft>
              <a:buFont typeface="Arial" panose="020B0604020202020204" pitchFamily="34" charset="0"/>
              <a:buChar char="•"/>
            </a:pPr>
            <a:endParaRPr lang="de-DE" dirty="0">
              <a:latin typeface="+mn-lt"/>
            </a:endParaRPr>
          </a:p>
        </p:txBody>
      </p:sp>
      <p:sp>
        <p:nvSpPr>
          <p:cNvPr id="11" name="Textfeld 10"/>
          <p:cNvSpPr txBox="1"/>
          <p:nvPr/>
        </p:nvSpPr>
        <p:spPr>
          <a:xfrm>
            <a:off x="4896037" y="512676"/>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31564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1"/>
          </p:nvPr>
        </p:nvSpPr>
        <p:spPr/>
        <p:txBody>
          <a:bodyPr/>
          <a:lstStyle/>
          <a:p>
            <a:fld id="{5871B3EA-D9F8-4156-97BF-B4B397DC4D61}" type="datetime1">
              <a:rPr lang="de-DE" smtClean="0">
                <a:latin typeface="+mj-lt"/>
              </a:rPr>
              <a:pPr/>
              <a:t>09.06.2015</a:t>
            </a:fld>
            <a:endParaRPr lang="de-DE" dirty="0">
              <a:latin typeface="+mj-lt"/>
            </a:endParaRPr>
          </a:p>
        </p:txBody>
      </p:sp>
      <p:sp>
        <p:nvSpPr>
          <p:cNvPr id="6" name="Foliennummernplatzhalter 5"/>
          <p:cNvSpPr>
            <a:spLocks noGrp="1"/>
          </p:cNvSpPr>
          <p:nvPr>
            <p:ph type="sldNum" sz="quarter" idx="12"/>
          </p:nvPr>
        </p:nvSpPr>
        <p:spPr/>
        <p:txBody>
          <a:bodyPr/>
          <a:lstStyle/>
          <a:p>
            <a:fld id="{D1C464C5-8E49-41BD-A1D6-FC6F049A48A1}" type="slidenum">
              <a:rPr lang="de-DE" smtClean="0">
                <a:latin typeface="+mj-lt"/>
              </a:rPr>
              <a:pPr/>
              <a:t>5</a:t>
            </a:fld>
            <a:endParaRPr lang="de-DE" dirty="0">
              <a:latin typeface="+mj-lt"/>
            </a:endParaRPr>
          </a:p>
        </p:txBody>
      </p:sp>
      <p:sp>
        <p:nvSpPr>
          <p:cNvPr id="7" name="Fußzeilenplatzhalter 6"/>
          <p:cNvSpPr>
            <a:spLocks noGrp="1"/>
          </p:cNvSpPr>
          <p:nvPr>
            <p:ph type="ftr" sz="quarter" idx="13"/>
          </p:nvPr>
        </p:nvSpPr>
        <p:spPr/>
        <p:txBody>
          <a:bodyPr/>
          <a:lstStyle/>
          <a:p>
            <a:pPr algn="l"/>
            <a:r>
              <a:rPr lang="de-DE" dirty="0" smtClean="0">
                <a:latin typeface="+mj-lt"/>
              </a:rPr>
              <a:t>©  2009  </a:t>
            </a:r>
            <a:r>
              <a:rPr lang="de-DE" b="1" dirty="0" smtClean="0">
                <a:latin typeface="+mj-lt"/>
              </a:rPr>
              <a:t>UNIVERSITÄT ROSTOCK </a:t>
            </a:r>
            <a:r>
              <a:rPr lang="de-DE" dirty="0" smtClean="0">
                <a:latin typeface="+mj-lt"/>
              </a:rPr>
              <a:t>| </a:t>
            </a:r>
            <a:r>
              <a:rPr lang="de-DE" cap="all" dirty="0" smtClean="0">
                <a:latin typeface="+mj-lt"/>
              </a:rPr>
              <a:t>Philosophische Fakultät</a:t>
            </a:r>
            <a:endParaRPr lang="de-DE" cap="all" dirty="0">
              <a:latin typeface="+mj-lt"/>
            </a:endParaRPr>
          </a:p>
        </p:txBody>
      </p:sp>
      <p:sp>
        <p:nvSpPr>
          <p:cNvPr id="9" name="Textfeld 8"/>
          <p:cNvSpPr txBox="1"/>
          <p:nvPr/>
        </p:nvSpPr>
        <p:spPr>
          <a:xfrm>
            <a:off x="4081400" y="370406"/>
            <a:ext cx="5129930" cy="523220"/>
          </a:xfrm>
          <a:prstGeom prst="rect">
            <a:avLst/>
          </a:prstGeom>
          <a:noFill/>
        </p:spPr>
        <p:txBody>
          <a:bodyPr wrap="none" rtlCol="0">
            <a:spAutoFit/>
          </a:bodyPr>
          <a:lstStyle/>
          <a:p>
            <a:r>
              <a:rPr lang="de-DE" sz="1400" b="1" dirty="0" smtClean="0">
                <a:solidFill>
                  <a:schemeClr val="bg1"/>
                </a:solidFill>
                <a:latin typeface="+mj-lt"/>
              </a:rPr>
              <a:t>Lehrstuhl für Berufspädagogik</a:t>
            </a:r>
            <a:r>
              <a:rPr lang="de-DE" sz="1400" dirty="0" smtClean="0">
                <a:solidFill>
                  <a:schemeClr val="bg1"/>
                </a:solidFill>
                <a:latin typeface="+mj-lt"/>
              </a:rPr>
              <a:t/>
            </a:r>
            <a:br>
              <a:rPr lang="de-DE" sz="1400" dirty="0" smtClean="0">
                <a:solidFill>
                  <a:schemeClr val="bg1"/>
                </a:solidFill>
                <a:latin typeface="+mj-lt"/>
              </a:rPr>
            </a:br>
            <a:r>
              <a:rPr lang="de-DE" sz="1400" dirty="0" smtClean="0">
                <a:solidFill>
                  <a:schemeClr val="bg1"/>
                </a:solidFill>
                <a:latin typeface="+mj-lt"/>
              </a:rPr>
              <a:t>Institut für Allgemeine Pädagogik und Sozialpädagogik</a:t>
            </a:r>
            <a:endParaRPr lang="de-DE" sz="1400" dirty="0">
              <a:solidFill>
                <a:schemeClr val="bg1"/>
              </a:solidFill>
              <a:latin typeface="+mj-lt"/>
            </a:endParaRPr>
          </a:p>
        </p:txBody>
      </p:sp>
      <p:sp>
        <p:nvSpPr>
          <p:cNvPr id="13" name="Textfeld 12"/>
          <p:cNvSpPr txBox="1"/>
          <p:nvPr/>
        </p:nvSpPr>
        <p:spPr>
          <a:xfrm>
            <a:off x="467544" y="1357895"/>
            <a:ext cx="7704856" cy="1415772"/>
          </a:xfrm>
          <a:prstGeom prst="rect">
            <a:avLst/>
          </a:prstGeom>
          <a:noFill/>
        </p:spPr>
        <p:txBody>
          <a:bodyPr wrap="square" rtlCol="0">
            <a:spAutoFit/>
          </a:bodyPr>
          <a:lstStyle/>
          <a:p>
            <a:pPr>
              <a:spcBef>
                <a:spcPts val="600"/>
              </a:spcBef>
              <a:spcAft>
                <a:spcPts val="2400"/>
              </a:spcAft>
            </a:pPr>
            <a:r>
              <a:rPr lang="de-DE" b="1" cap="small" dirty="0" smtClean="0">
                <a:latin typeface="+mj-lt"/>
              </a:rPr>
              <a:t>Berufliche Schulen?!</a:t>
            </a:r>
          </a:p>
          <a:p>
            <a:pPr algn="ctr">
              <a:spcAft>
                <a:spcPts val="1800"/>
              </a:spcAft>
            </a:pPr>
            <a:r>
              <a:rPr lang="de-DE" sz="2100" dirty="0">
                <a:latin typeface="+mj-lt"/>
              </a:rPr>
              <a:t>c</a:t>
            </a:r>
            <a:r>
              <a:rPr lang="de-DE" sz="2100" dirty="0" smtClean="0">
                <a:latin typeface="+mj-lt"/>
              </a:rPr>
              <a:t>a. 50% aller </a:t>
            </a:r>
            <a:r>
              <a:rPr lang="de-DE" sz="2100" dirty="0" err="1" smtClean="0">
                <a:latin typeface="+mj-lt"/>
              </a:rPr>
              <a:t>SchulabgängerInnen</a:t>
            </a:r>
            <a:r>
              <a:rPr lang="de-DE" sz="2100" dirty="0" smtClean="0">
                <a:latin typeface="+mj-lt"/>
              </a:rPr>
              <a:t> beginnen eine Berufsausbildung</a:t>
            </a:r>
            <a:endParaRPr lang="de-DE" sz="2100" dirty="0">
              <a:latin typeface="+mj-lt"/>
            </a:endParaRPr>
          </a:p>
        </p:txBody>
      </p:sp>
      <p:cxnSp>
        <p:nvCxnSpPr>
          <p:cNvPr id="3" name="Gerade Verbindung mit Pfeil 2"/>
          <p:cNvCxnSpPr/>
          <p:nvPr/>
        </p:nvCxnSpPr>
        <p:spPr>
          <a:xfrm flipH="1">
            <a:off x="2555776" y="2912747"/>
            <a:ext cx="1764196" cy="5162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326666" y="2912747"/>
            <a:ext cx="1613486" cy="5162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67544" y="3609020"/>
            <a:ext cx="3852428" cy="738664"/>
          </a:xfrm>
          <a:prstGeom prst="rect">
            <a:avLst/>
          </a:prstGeom>
          <a:noFill/>
        </p:spPr>
        <p:txBody>
          <a:bodyPr wrap="square" rtlCol="0">
            <a:spAutoFit/>
          </a:bodyPr>
          <a:lstStyle/>
          <a:p>
            <a:pPr algn="ctr">
              <a:spcAft>
                <a:spcPts val="1800"/>
              </a:spcAft>
            </a:pPr>
            <a:r>
              <a:rPr lang="de-DE" sz="2100" dirty="0" smtClean="0">
                <a:latin typeface="+mj-lt"/>
              </a:rPr>
              <a:t>Duale Ausbildung in Betrieb &amp; Schule</a:t>
            </a:r>
            <a:endParaRPr lang="de-DE" sz="2100" dirty="0">
              <a:latin typeface="+mj-lt"/>
            </a:endParaRPr>
          </a:p>
        </p:txBody>
      </p:sp>
      <p:sp>
        <p:nvSpPr>
          <p:cNvPr id="15" name="Textfeld 14"/>
          <p:cNvSpPr txBox="1"/>
          <p:nvPr/>
        </p:nvSpPr>
        <p:spPr>
          <a:xfrm>
            <a:off x="4319972" y="3609020"/>
            <a:ext cx="3852428" cy="738664"/>
          </a:xfrm>
          <a:prstGeom prst="rect">
            <a:avLst/>
          </a:prstGeom>
          <a:noFill/>
        </p:spPr>
        <p:txBody>
          <a:bodyPr wrap="square" rtlCol="0">
            <a:spAutoFit/>
          </a:bodyPr>
          <a:lstStyle/>
          <a:p>
            <a:pPr algn="ctr">
              <a:spcAft>
                <a:spcPts val="1800"/>
              </a:spcAft>
            </a:pPr>
            <a:r>
              <a:rPr lang="de-DE" sz="2100" dirty="0">
                <a:latin typeface="+mj-lt"/>
              </a:rPr>
              <a:t>v</a:t>
            </a:r>
            <a:r>
              <a:rPr lang="de-DE" sz="2100" dirty="0" smtClean="0">
                <a:latin typeface="+mj-lt"/>
              </a:rPr>
              <a:t>ollzeitschulische Ausbildung</a:t>
            </a:r>
            <a:endParaRPr lang="de-DE" sz="2100" dirty="0">
              <a:latin typeface="+mj-lt"/>
            </a:endParaRPr>
          </a:p>
        </p:txBody>
      </p:sp>
      <p:sp>
        <p:nvSpPr>
          <p:cNvPr id="20" name="Geschweifte Klammer rechts 19"/>
          <p:cNvSpPr/>
          <p:nvPr/>
        </p:nvSpPr>
        <p:spPr>
          <a:xfrm rot="5400000">
            <a:off x="4095238" y="1205462"/>
            <a:ext cx="413464" cy="68767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p:cNvSpPr txBox="1"/>
          <p:nvPr/>
        </p:nvSpPr>
        <p:spPr>
          <a:xfrm>
            <a:off x="467544" y="4994592"/>
            <a:ext cx="7704856" cy="738664"/>
          </a:xfrm>
          <a:prstGeom prst="rect">
            <a:avLst/>
          </a:prstGeom>
          <a:noFill/>
        </p:spPr>
        <p:txBody>
          <a:bodyPr wrap="square" rtlCol="0">
            <a:spAutoFit/>
          </a:bodyPr>
          <a:lstStyle/>
          <a:p>
            <a:pPr algn="ctr">
              <a:spcAft>
                <a:spcPts val="1800"/>
              </a:spcAft>
            </a:pPr>
            <a:r>
              <a:rPr lang="de-DE" sz="2100" dirty="0" smtClean="0">
                <a:latin typeface="+mj-lt"/>
              </a:rPr>
              <a:t>Berufsschullehrkräfte unterrichten diese Jugendlichen in berufsfachlichen &amp; allgemeinbildenden Inhalten</a:t>
            </a:r>
            <a:endParaRPr lang="de-DE" sz="2100" dirty="0">
              <a:latin typeface="+mj-lt"/>
            </a:endParaRPr>
          </a:p>
        </p:txBody>
      </p:sp>
      <p:pic>
        <p:nvPicPr>
          <p:cNvPr id="1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22" name="Textfeld 21"/>
          <p:cNvSpPr txBox="1"/>
          <p:nvPr/>
        </p:nvSpPr>
        <p:spPr>
          <a:xfrm>
            <a:off x="4867048" y="44066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2550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e 29"/>
          <p:cNvSpPr/>
          <p:nvPr/>
        </p:nvSpPr>
        <p:spPr>
          <a:xfrm>
            <a:off x="4605943" y="4601885"/>
            <a:ext cx="3588976" cy="16143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Tahoma" panose="020B0604030504040204" pitchFamily="34" charset="0"/>
              <a:ea typeface="Tahoma" panose="020B0604030504040204" pitchFamily="34" charset="0"/>
              <a:cs typeface="Tahoma" panose="020B0604030504040204" pitchFamily="34" charset="0"/>
            </a:endParaRPr>
          </a:p>
        </p:txBody>
      </p:sp>
      <p:sp>
        <p:nvSpPr>
          <p:cNvPr id="2" name="Titel 1"/>
          <p:cNvSpPr>
            <a:spLocks noGrp="1"/>
          </p:cNvSpPr>
          <p:nvPr>
            <p:ph type="title"/>
          </p:nvPr>
        </p:nvSpPr>
        <p:spPr>
          <a:xfrm>
            <a:off x="335797" y="1385304"/>
            <a:ext cx="8449429" cy="369332"/>
          </a:xfrm>
          <a:noFill/>
        </p:spPr>
        <p:txBody>
          <a:bodyPr wrap="none" rtlCol="0">
            <a:spAutoFit/>
          </a:bodyPr>
          <a:lstStyle/>
          <a:p>
            <a:r>
              <a:rPr lang="de-DE" sz="2400" b="1" kern="1200" cap="small" dirty="0">
                <a:solidFill>
                  <a:schemeClr val="tx1"/>
                </a:solidFill>
                <a:ea typeface="+mn-ea"/>
                <a:cs typeface="+mn-cs"/>
              </a:rPr>
              <a:t>Aufgaben von Berufsschullehrinnen und -lehrern</a:t>
            </a:r>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6</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12" name="Ellipse 11"/>
          <p:cNvSpPr/>
          <p:nvPr/>
        </p:nvSpPr>
        <p:spPr>
          <a:xfrm>
            <a:off x="579526" y="2303889"/>
            <a:ext cx="3964607" cy="1477249"/>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Tahoma" panose="020B0604030504040204" pitchFamily="34" charset="0"/>
              <a:ea typeface="Tahoma" panose="020B0604030504040204" pitchFamily="34" charset="0"/>
              <a:cs typeface="Tahoma" panose="020B0604030504040204" pitchFamily="34" charset="0"/>
            </a:endParaRPr>
          </a:p>
        </p:txBody>
      </p:sp>
      <p:sp>
        <p:nvSpPr>
          <p:cNvPr id="13" name="Ellipse 12"/>
          <p:cNvSpPr/>
          <p:nvPr/>
        </p:nvSpPr>
        <p:spPr>
          <a:xfrm>
            <a:off x="777597" y="4720683"/>
            <a:ext cx="3654896" cy="166439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Tahoma" panose="020B0604030504040204" pitchFamily="34" charset="0"/>
              <a:ea typeface="Tahoma" panose="020B0604030504040204" pitchFamily="34" charset="0"/>
              <a:cs typeface="Tahoma" panose="020B0604030504040204" pitchFamily="34" charset="0"/>
            </a:endParaRPr>
          </a:p>
        </p:txBody>
      </p:sp>
      <p:sp>
        <p:nvSpPr>
          <p:cNvPr id="14" name="Ellipse 13"/>
          <p:cNvSpPr/>
          <p:nvPr/>
        </p:nvSpPr>
        <p:spPr>
          <a:xfrm>
            <a:off x="4667753" y="2267955"/>
            <a:ext cx="3588976" cy="16143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Tahoma" panose="020B0604030504040204" pitchFamily="34" charset="0"/>
              <a:ea typeface="Tahoma" panose="020B0604030504040204" pitchFamily="34" charset="0"/>
              <a:cs typeface="Tahoma" panose="020B0604030504040204" pitchFamily="34" charset="0"/>
            </a:endParaRPr>
          </a:p>
        </p:txBody>
      </p:sp>
      <p:sp>
        <p:nvSpPr>
          <p:cNvPr id="15" name="Ellipse 14"/>
          <p:cNvSpPr/>
          <p:nvPr/>
        </p:nvSpPr>
        <p:spPr>
          <a:xfrm>
            <a:off x="2843808" y="3339068"/>
            <a:ext cx="3312368" cy="17925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feld 11"/>
          <p:cNvSpPr txBox="1">
            <a:spLocks noChangeArrowheads="1"/>
          </p:cNvSpPr>
          <p:nvPr/>
        </p:nvSpPr>
        <p:spPr bwMode="auto">
          <a:xfrm>
            <a:off x="3306727" y="3678837"/>
            <a:ext cx="25240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Handlungsfelder im</a:t>
            </a:r>
          </a:p>
          <a:p>
            <a:pPr algn="ctr" eaLnBrk="1" hangingPunct="1"/>
            <a:r>
              <a:rPr lang="de-DE"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Arbeitsalltag</a:t>
            </a:r>
            <a:endParaRPr lang="de-DE"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feld 12"/>
          <p:cNvSpPr txBox="1">
            <a:spLocks noChangeArrowheads="1"/>
          </p:cNvSpPr>
          <p:nvPr/>
        </p:nvSpPr>
        <p:spPr bwMode="auto">
          <a:xfrm>
            <a:off x="1107471" y="2679631"/>
            <a:ext cx="32560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sz="3200" dirty="0" smtClean="0">
                <a:latin typeface="Tahoma" panose="020B0604030504040204" pitchFamily="34" charset="0"/>
                <a:ea typeface="Tahoma" panose="020B0604030504040204" pitchFamily="34" charset="0"/>
                <a:cs typeface="Tahoma" panose="020B0604030504040204" pitchFamily="34" charset="0"/>
              </a:rPr>
              <a:t>Unterrichten</a:t>
            </a:r>
            <a:endParaRPr lang="de-DE" sz="3200" dirty="0">
              <a:latin typeface="Tahoma" panose="020B0604030504040204" pitchFamily="34" charset="0"/>
              <a:ea typeface="Tahoma" panose="020B0604030504040204" pitchFamily="34" charset="0"/>
              <a:cs typeface="Tahoma" panose="020B0604030504040204" pitchFamily="34" charset="0"/>
            </a:endParaRPr>
          </a:p>
        </p:txBody>
      </p:sp>
      <p:sp>
        <p:nvSpPr>
          <p:cNvPr id="18" name="Textfeld 13"/>
          <p:cNvSpPr txBox="1">
            <a:spLocks noChangeArrowheads="1"/>
          </p:cNvSpPr>
          <p:nvPr/>
        </p:nvSpPr>
        <p:spPr bwMode="auto">
          <a:xfrm>
            <a:off x="1259632" y="5133944"/>
            <a:ext cx="25240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dirty="0" smtClean="0">
                <a:latin typeface="Tahoma" panose="020B0604030504040204" pitchFamily="34" charset="0"/>
                <a:ea typeface="Tahoma" panose="020B0604030504040204" pitchFamily="34" charset="0"/>
                <a:cs typeface="Tahoma" panose="020B0604030504040204" pitchFamily="34" charset="0"/>
              </a:rPr>
              <a:t>Organisation </a:t>
            </a:r>
          </a:p>
          <a:p>
            <a:pPr algn="ctr" eaLnBrk="1" hangingPunct="1"/>
            <a:r>
              <a:rPr lang="de-DE" dirty="0" smtClean="0">
                <a:latin typeface="Tahoma" panose="020B0604030504040204" pitchFamily="34" charset="0"/>
                <a:ea typeface="Tahoma" panose="020B0604030504040204" pitchFamily="34" charset="0"/>
                <a:cs typeface="Tahoma" panose="020B0604030504040204" pitchFamily="34" charset="0"/>
              </a:rPr>
              <a:t>gestalten</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19" name="Textfeld 14"/>
          <p:cNvSpPr txBox="1">
            <a:spLocks noChangeArrowheads="1"/>
          </p:cNvSpPr>
          <p:nvPr/>
        </p:nvSpPr>
        <p:spPr bwMode="auto">
          <a:xfrm>
            <a:off x="5005125" y="2498825"/>
            <a:ext cx="2790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dirty="0" smtClean="0">
                <a:latin typeface="Tahoma" panose="020B0604030504040204" pitchFamily="34" charset="0"/>
                <a:ea typeface="Tahoma" panose="020B0604030504040204" pitchFamily="34" charset="0"/>
                <a:cs typeface="Tahoma" panose="020B0604030504040204" pitchFamily="34" charset="0"/>
              </a:rPr>
              <a:t>Leistungen</a:t>
            </a:r>
          </a:p>
          <a:p>
            <a:pPr algn="ctr" eaLnBrk="1" hangingPunct="1"/>
            <a:r>
              <a:rPr lang="de-DE" dirty="0" smtClean="0">
                <a:latin typeface="Tahoma" panose="020B0604030504040204" pitchFamily="34" charset="0"/>
                <a:ea typeface="Tahoma" panose="020B0604030504040204" pitchFamily="34" charset="0"/>
                <a:cs typeface="Tahoma" panose="020B0604030504040204" pitchFamily="34" charset="0"/>
              </a:rPr>
              <a:t>bewerten</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21" name="Abgerundetes Rechteck 20"/>
          <p:cNvSpPr/>
          <p:nvPr/>
        </p:nvSpPr>
        <p:spPr>
          <a:xfrm>
            <a:off x="2716335" y="1852568"/>
            <a:ext cx="1373448" cy="4055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Calibri" panose="020F0502020204030204" pitchFamily="34" charset="0"/>
                <a:cs typeface="Calibri" panose="020F0502020204030204" pitchFamily="34" charset="0"/>
              </a:rPr>
              <a:t>Lehrplan</a:t>
            </a:r>
            <a:endParaRPr lang="de-DE" sz="1600" dirty="0">
              <a:solidFill>
                <a:schemeClr val="tx1"/>
              </a:solidFill>
              <a:latin typeface="Calibri" panose="020F0502020204030204" pitchFamily="34" charset="0"/>
              <a:cs typeface="Calibri" panose="020F0502020204030204" pitchFamily="34" charset="0"/>
            </a:endParaRPr>
          </a:p>
        </p:txBody>
      </p:sp>
      <p:sp>
        <p:nvSpPr>
          <p:cNvPr id="22" name="Abgerundetes Rechteck 21"/>
          <p:cNvSpPr/>
          <p:nvPr/>
        </p:nvSpPr>
        <p:spPr>
          <a:xfrm>
            <a:off x="744132" y="2014937"/>
            <a:ext cx="1529550" cy="4055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Lernformen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Abgerundetes Rechteck 22"/>
          <p:cNvSpPr/>
          <p:nvPr/>
        </p:nvSpPr>
        <p:spPr>
          <a:xfrm>
            <a:off x="3783634" y="5458906"/>
            <a:ext cx="1382186" cy="4337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Bildungs-politik </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Abgerundetes Rechteck 24"/>
          <p:cNvSpPr/>
          <p:nvPr/>
        </p:nvSpPr>
        <p:spPr>
          <a:xfrm>
            <a:off x="70959" y="5861265"/>
            <a:ext cx="1735651" cy="60538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Schulorganisation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6" name="Abgerundetes Rechteck 25"/>
          <p:cNvSpPr/>
          <p:nvPr/>
        </p:nvSpPr>
        <p:spPr>
          <a:xfrm>
            <a:off x="480350" y="4474478"/>
            <a:ext cx="1793741" cy="61906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Regionale Netzwerkarbeit</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Gerade Verbindung 20"/>
          <p:cNvCxnSpPr/>
          <p:nvPr/>
        </p:nvCxnSpPr>
        <p:spPr>
          <a:xfrm>
            <a:off x="821582" y="1092324"/>
            <a:ext cx="790712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14"/>
          <p:cNvSpPr txBox="1">
            <a:spLocks noChangeArrowheads="1"/>
          </p:cNvSpPr>
          <p:nvPr/>
        </p:nvSpPr>
        <p:spPr bwMode="auto">
          <a:xfrm>
            <a:off x="4924701" y="4940848"/>
            <a:ext cx="2790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dirty="0" smtClean="0">
                <a:latin typeface="Tahoma" panose="020B0604030504040204" pitchFamily="34" charset="0"/>
                <a:ea typeface="Tahoma" panose="020B0604030504040204" pitchFamily="34" charset="0"/>
                <a:cs typeface="Tahoma" panose="020B0604030504040204" pitchFamily="34" charset="0"/>
              </a:rPr>
              <a:t>Persönlichkeits-</a:t>
            </a:r>
            <a:br>
              <a:rPr lang="de-DE" dirty="0" smtClean="0">
                <a:latin typeface="Tahoma" panose="020B0604030504040204" pitchFamily="34" charset="0"/>
                <a:ea typeface="Tahoma" panose="020B0604030504040204" pitchFamily="34" charset="0"/>
                <a:cs typeface="Tahoma" panose="020B0604030504040204" pitchFamily="34" charset="0"/>
              </a:rPr>
            </a:br>
            <a:r>
              <a:rPr lang="de-DE" dirty="0" err="1" smtClean="0">
                <a:latin typeface="Tahoma" panose="020B0604030504040204" pitchFamily="34" charset="0"/>
                <a:ea typeface="Tahoma" panose="020B0604030504040204" pitchFamily="34" charset="0"/>
                <a:cs typeface="Tahoma" panose="020B0604030504040204" pitchFamily="34" charset="0"/>
              </a:rPr>
              <a:t>entwicklung</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32" name="Abgerundetes Rechteck 31"/>
          <p:cNvSpPr/>
          <p:nvPr/>
        </p:nvSpPr>
        <p:spPr>
          <a:xfrm>
            <a:off x="6353775" y="1974741"/>
            <a:ext cx="1441961" cy="45640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Prüfungs-ausschuss</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Abgerundetes Rechteck 32"/>
          <p:cNvSpPr/>
          <p:nvPr/>
        </p:nvSpPr>
        <p:spPr>
          <a:xfrm>
            <a:off x="174010" y="3285946"/>
            <a:ext cx="1529550" cy="4055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Inhaltsauswahl</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4" name="Abgerundetes Rechteck 33"/>
          <p:cNvSpPr/>
          <p:nvPr/>
        </p:nvSpPr>
        <p:spPr>
          <a:xfrm>
            <a:off x="7191755" y="3337937"/>
            <a:ext cx="1373448" cy="4055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Tests entwickeln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5" name="Abgerundetes Rechteck 34"/>
          <p:cNvSpPr/>
          <p:nvPr/>
        </p:nvSpPr>
        <p:spPr>
          <a:xfrm>
            <a:off x="6312564" y="4389413"/>
            <a:ext cx="1483173" cy="5115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Teamarbeit</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Abgerundetes Rechteck 35"/>
          <p:cNvSpPr/>
          <p:nvPr/>
        </p:nvSpPr>
        <p:spPr>
          <a:xfrm>
            <a:off x="7245531" y="5337604"/>
            <a:ext cx="1483173" cy="5115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Beziehung zu</a:t>
            </a:r>
            <a:b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Schülern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7" name="Abgerundetes Rechteck 36"/>
          <p:cNvSpPr/>
          <p:nvPr/>
        </p:nvSpPr>
        <p:spPr>
          <a:xfrm>
            <a:off x="5578420" y="5935235"/>
            <a:ext cx="1483173" cy="5115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Selbst-organisation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8" name="Abgerundetes Rechteck 37"/>
          <p:cNvSpPr/>
          <p:nvPr/>
        </p:nvSpPr>
        <p:spPr>
          <a:xfrm>
            <a:off x="3841168" y="2471070"/>
            <a:ext cx="1529550" cy="4055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Fördern</a:t>
            </a: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40" name="Textfeld 3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313550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95536" y="1916832"/>
            <a:ext cx="8101531" cy="4464496"/>
          </a:xfrm>
        </p:spPr>
        <p:txBody>
          <a:bodyPr/>
          <a:lstStyle/>
          <a:p>
            <a:pPr marL="285750" indent="-285750">
              <a:spcBef>
                <a:spcPts val="0"/>
              </a:spcBef>
              <a:spcAft>
                <a:spcPts val="600"/>
              </a:spcAft>
              <a:buFont typeface="Arial" panose="020B0604020202020204" pitchFamily="34" charset="0"/>
              <a:buChar char="•"/>
              <a:defRPr/>
            </a:pPr>
            <a:r>
              <a:rPr lang="de-DE" sz="2100" dirty="0" smtClean="0"/>
              <a:t>Abitur und anschließende handwerkliche Ausbildung zum Tischler</a:t>
            </a:r>
          </a:p>
          <a:p>
            <a:pPr marL="285750" indent="-285750">
              <a:spcBef>
                <a:spcPts val="0"/>
              </a:spcBef>
              <a:spcAft>
                <a:spcPts val="600"/>
              </a:spcAft>
              <a:buFont typeface="Arial" panose="020B0604020202020204" pitchFamily="34" charset="0"/>
              <a:buChar char="•"/>
              <a:defRPr/>
            </a:pPr>
            <a:r>
              <a:rPr lang="de-DE" sz="2100" dirty="0" smtClean="0"/>
              <a:t>Studium der Berufspädagogik, Architektur und katholischen Theologie in Darmstadt</a:t>
            </a:r>
          </a:p>
          <a:p>
            <a:pPr marL="285750" indent="-285750">
              <a:spcBef>
                <a:spcPts val="0"/>
              </a:spcBef>
              <a:spcAft>
                <a:spcPts val="600"/>
              </a:spcAft>
              <a:buFont typeface="Arial" panose="020B0604020202020204" pitchFamily="34" charset="0"/>
              <a:buChar char="•"/>
              <a:defRPr/>
            </a:pPr>
            <a:r>
              <a:rPr lang="de-DE" sz="2100" dirty="0" smtClean="0"/>
              <a:t>Wissenschaftlicher Mitarbeiter an den Universitäten Darmstadt und Erfurt</a:t>
            </a:r>
          </a:p>
          <a:p>
            <a:pPr marL="285750" indent="-285750">
              <a:spcBef>
                <a:spcPts val="0"/>
              </a:spcBef>
              <a:spcAft>
                <a:spcPts val="600"/>
              </a:spcAft>
              <a:buFont typeface="Arial" panose="020B0604020202020204" pitchFamily="34" charset="0"/>
              <a:buChar char="•"/>
              <a:defRPr/>
            </a:pPr>
            <a:r>
              <a:rPr lang="de-DE" sz="2100" dirty="0" smtClean="0"/>
              <a:t>Aufbau eines “</a:t>
            </a:r>
            <a:r>
              <a:rPr lang="de-DE" sz="2100" dirty="0" err="1" smtClean="0"/>
              <a:t>Good</a:t>
            </a:r>
            <a:r>
              <a:rPr lang="de-DE" sz="2100" dirty="0" smtClean="0"/>
              <a:t>-Practice Center </a:t>
            </a:r>
            <a:r>
              <a:rPr lang="de-DE" sz="2100" dirty="0" err="1" smtClean="0"/>
              <a:t>Benachteiligtenförderung</a:t>
            </a:r>
            <a:r>
              <a:rPr lang="de-DE" sz="2100" dirty="0" smtClean="0"/>
              <a:t>” und einer</a:t>
            </a:r>
            <a:br>
              <a:rPr lang="de-DE" sz="2100" dirty="0" smtClean="0"/>
            </a:br>
            <a:r>
              <a:rPr lang="de-DE" sz="2100" dirty="0" smtClean="0"/>
              <a:t>“Initiativstelle berufliche Qualifizierung von </a:t>
            </a:r>
            <a:r>
              <a:rPr lang="de-DE" sz="2100" dirty="0" err="1" smtClean="0"/>
              <a:t>MigrantInnen</a:t>
            </a:r>
            <a:r>
              <a:rPr lang="de-DE" sz="2100" dirty="0" smtClean="0"/>
              <a:t>”, BIBB</a:t>
            </a:r>
          </a:p>
          <a:p>
            <a:pPr marL="285750" indent="-285750">
              <a:spcBef>
                <a:spcPts val="0"/>
              </a:spcBef>
              <a:spcAft>
                <a:spcPts val="600"/>
              </a:spcAft>
              <a:buFont typeface="Arial" panose="020B0604020202020204" pitchFamily="34" charset="0"/>
              <a:buChar char="•"/>
              <a:defRPr/>
            </a:pPr>
            <a:r>
              <a:rPr lang="de-DE" sz="2100" dirty="0" smtClean="0"/>
              <a:t>Projektleitung vieler Neuordnungsverfahren von Aus- und Fortbildungsberufen und begleitender Forschung</a:t>
            </a:r>
          </a:p>
          <a:p>
            <a:pPr marL="285750" indent="-285750">
              <a:spcBef>
                <a:spcPts val="0"/>
              </a:spcBef>
              <a:spcAft>
                <a:spcPts val="600"/>
              </a:spcAft>
              <a:buFont typeface="Arial" panose="020B0604020202020204" pitchFamily="34" charset="0"/>
              <a:buChar char="•"/>
              <a:defRPr/>
            </a:pPr>
            <a:r>
              <a:rPr lang="de-DE" sz="2100" dirty="0"/>
              <a:t>s</a:t>
            </a:r>
            <a:r>
              <a:rPr lang="de-DE" sz="2100" dirty="0" smtClean="0"/>
              <a:t>eit 2014 Lehrstuhl für Berufspädagogik an der Universität Rostock</a:t>
            </a:r>
          </a:p>
          <a:p>
            <a:pPr marL="285750" indent="-285750">
              <a:spcBef>
                <a:spcPts val="0"/>
              </a:spcBef>
              <a:spcAft>
                <a:spcPts val="600"/>
              </a:spcAft>
              <a:buFont typeface="Arial" panose="020B0604020202020204" pitchFamily="34" charset="0"/>
              <a:buChar char="•"/>
              <a:defRPr/>
            </a:pPr>
            <a:r>
              <a:rPr lang="de-DE" sz="2100" dirty="0" smtClean="0"/>
              <a:t>Verantwortlich für Bachelor Berufspädagogik, </a:t>
            </a:r>
            <a:r>
              <a:rPr lang="de-DE" sz="2100" dirty="0" smtClean="0"/>
              <a:t>Reformkommission </a:t>
            </a:r>
            <a:r>
              <a:rPr lang="de-DE" sz="2100" dirty="0" smtClean="0"/>
              <a:t>Masterstudiengang</a:t>
            </a:r>
          </a:p>
          <a:p>
            <a:pPr marL="285750" indent="-285750">
              <a:spcBef>
                <a:spcPts val="0"/>
              </a:spcBef>
              <a:spcAft>
                <a:spcPts val="600"/>
              </a:spcAft>
              <a:buFont typeface="Arial" panose="020B0604020202020204" pitchFamily="34" charset="0"/>
              <a:buChar char="•"/>
              <a:defRPr/>
            </a:pPr>
            <a:r>
              <a:rPr lang="de-DE" sz="2100" dirty="0" err="1" smtClean="0"/>
              <a:t>Reviewer</a:t>
            </a:r>
            <a:r>
              <a:rPr lang="de-DE" sz="2100" dirty="0" smtClean="0"/>
              <a:t> VET-Net der </a:t>
            </a:r>
            <a:r>
              <a:rPr lang="de-DE" sz="2100" dirty="0" smtClean="0"/>
              <a:t>European </a:t>
            </a:r>
            <a:r>
              <a:rPr lang="de-DE" sz="2100" dirty="0" smtClean="0"/>
              <a:t>Educational Research </a:t>
            </a:r>
            <a:r>
              <a:rPr lang="de-DE" sz="2100" dirty="0" err="1" smtClean="0"/>
              <a:t>Association</a:t>
            </a:r>
            <a:endParaRPr lang="de-DE" sz="2100" dirty="0" smtClean="0"/>
          </a:p>
          <a:p>
            <a:pPr marL="342900" indent="-342900">
              <a:spcBef>
                <a:spcPts val="0"/>
              </a:spcBef>
              <a:spcAft>
                <a:spcPts val="600"/>
              </a:spcAft>
              <a:buFont typeface="Arial" panose="020B0604020202020204" pitchFamily="34" charset="0"/>
              <a:buChar char="•"/>
            </a:pPr>
            <a:endParaRPr lang="de-DE" sz="2100" dirty="0" smtClean="0"/>
          </a:p>
        </p:txBody>
      </p:sp>
      <p:sp>
        <p:nvSpPr>
          <p:cNvPr id="4" name="Textplatzhalter 3"/>
          <p:cNvSpPr>
            <a:spLocks noGrp="1"/>
          </p:cNvSpPr>
          <p:nvPr>
            <p:ph type="body" sz="half" idx="10"/>
          </p:nvPr>
        </p:nvSpPr>
        <p:spPr>
          <a:xfrm>
            <a:off x="407279" y="1339159"/>
            <a:ext cx="7578725" cy="365130"/>
          </a:xfrm>
        </p:spPr>
        <p:txBody>
          <a:bodyPr/>
          <a:lstStyle/>
          <a:p>
            <a:r>
              <a:rPr lang="de-DE" sz="3000" b="0" dirty="0" smtClean="0"/>
              <a:t>Beruflicher Werdegang </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7</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9"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10" name="Textfeld 9"/>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217880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95536" y="1950049"/>
            <a:ext cx="8101531" cy="3459171"/>
          </a:xfrm>
        </p:spPr>
        <p:txBody>
          <a:bodyPr/>
          <a:lstStyle/>
          <a:p>
            <a:pPr marL="285750" indent="-285750">
              <a:buFont typeface="Arial" panose="020B0604020202020204" pitchFamily="34" charset="0"/>
              <a:buChar char="•"/>
            </a:pPr>
            <a:r>
              <a:rPr lang="de-DE" sz="2600" dirty="0" smtClean="0"/>
              <a:t>Berufsschullehrer und ihre Aufgaben</a:t>
            </a:r>
            <a:endParaRPr lang="de-DE" sz="2600" dirty="0"/>
          </a:p>
          <a:p>
            <a:pPr marL="285750" indent="-285750">
              <a:buFont typeface="Arial" panose="020B0604020202020204" pitchFamily="34" charset="0"/>
              <a:buChar char="•"/>
            </a:pPr>
            <a:r>
              <a:rPr lang="de-DE" sz="2600" dirty="0" smtClean="0"/>
              <a:t>Berufsforschung </a:t>
            </a:r>
            <a:r>
              <a:rPr lang="de-DE" sz="2600" dirty="0"/>
              <a:t>und </a:t>
            </a:r>
            <a:r>
              <a:rPr lang="de-DE" sz="2600" dirty="0" smtClean="0"/>
              <a:t>Entwicklung v. Berufen </a:t>
            </a:r>
            <a:endParaRPr lang="de-DE" sz="2600" dirty="0"/>
          </a:p>
          <a:p>
            <a:pPr marL="285750" indent="-285750">
              <a:buFont typeface="Arial" panose="020B0604020202020204" pitchFamily="34" charset="0"/>
              <a:buChar char="•"/>
            </a:pPr>
            <a:r>
              <a:rPr lang="de-DE" sz="2600" dirty="0"/>
              <a:t>Europäische </a:t>
            </a:r>
            <a:r>
              <a:rPr lang="de-DE" sz="2600" dirty="0" smtClean="0"/>
              <a:t>Berufsbildungssysteme</a:t>
            </a:r>
          </a:p>
          <a:p>
            <a:pPr marL="285750" indent="-285750">
              <a:buFont typeface="Arial" panose="020B0604020202020204" pitchFamily="34" charset="0"/>
              <a:buChar char="•"/>
            </a:pPr>
            <a:r>
              <a:rPr lang="de-DE" sz="2600" dirty="0" smtClean="0"/>
              <a:t>Gruppenarbeit </a:t>
            </a:r>
            <a:r>
              <a:rPr lang="de-DE" sz="2600" dirty="0"/>
              <a:t>und Lernmethoden der beruflichen Bildung </a:t>
            </a:r>
          </a:p>
          <a:p>
            <a:pPr marL="285750" indent="-285750">
              <a:buFont typeface="Arial" panose="020B0604020202020204" pitchFamily="34" charset="0"/>
              <a:buChar char="•"/>
            </a:pPr>
            <a:r>
              <a:rPr lang="de-DE" sz="2600" dirty="0" smtClean="0"/>
              <a:t>Förderung </a:t>
            </a:r>
            <a:r>
              <a:rPr lang="de-DE" sz="2600" dirty="0"/>
              <a:t>von benachteiligten Personengruppen in der beruflichen </a:t>
            </a:r>
            <a:r>
              <a:rPr lang="de-DE" sz="2600" dirty="0" smtClean="0"/>
              <a:t>Bildung </a:t>
            </a:r>
            <a:endParaRPr lang="de-DE" sz="2600" dirty="0"/>
          </a:p>
          <a:p>
            <a:pPr marL="285750" indent="-285750">
              <a:buFont typeface="Arial" panose="020B0604020202020204" pitchFamily="34" charset="0"/>
              <a:buChar char="•"/>
            </a:pPr>
            <a:r>
              <a:rPr lang="de-DE" sz="2600" dirty="0"/>
              <a:t>Berufsbildungstheorie </a:t>
            </a:r>
            <a:r>
              <a:rPr lang="de-DE" sz="2600" dirty="0" smtClean="0"/>
              <a:t>und biografisches </a:t>
            </a:r>
            <a:r>
              <a:rPr lang="de-DE" sz="2600" dirty="0"/>
              <a:t>Lernen </a:t>
            </a:r>
          </a:p>
          <a:p>
            <a:endParaRPr lang="de-DE" dirty="0"/>
          </a:p>
        </p:txBody>
      </p:sp>
      <p:sp>
        <p:nvSpPr>
          <p:cNvPr id="4" name="Textplatzhalter 3"/>
          <p:cNvSpPr>
            <a:spLocks noGrp="1"/>
          </p:cNvSpPr>
          <p:nvPr>
            <p:ph type="body" sz="half" idx="10"/>
          </p:nvPr>
        </p:nvSpPr>
        <p:spPr>
          <a:xfrm>
            <a:off x="395536" y="1340768"/>
            <a:ext cx="7578725" cy="365130"/>
          </a:xfrm>
        </p:spPr>
        <p:txBody>
          <a:bodyPr/>
          <a:lstStyle/>
          <a:p>
            <a:r>
              <a:rPr lang="de-DE" sz="3000" b="0" dirty="0" smtClean="0"/>
              <a:t>Forschungs- &amp; Inhaltsschwerpunkte</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8</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pic>
        <p:nvPicPr>
          <p:cNvPr id="8"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9" name="Textfeld 8"/>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
        <p:nvSpPr>
          <p:cNvPr id="2" name="Textfeld 1"/>
          <p:cNvSpPr txBox="1"/>
          <p:nvPr/>
        </p:nvSpPr>
        <p:spPr>
          <a:xfrm>
            <a:off x="1214597" y="5296671"/>
            <a:ext cx="5940601" cy="1200329"/>
          </a:xfrm>
          <a:prstGeom prst="rect">
            <a:avLst/>
          </a:prstGeom>
          <a:solidFill>
            <a:schemeClr val="accent2">
              <a:lumMod val="20000"/>
              <a:lumOff val="80000"/>
            </a:schemeClr>
          </a:solidFill>
        </p:spPr>
        <p:txBody>
          <a:bodyPr wrap="none" rtlCol="0">
            <a:spAutoFit/>
          </a:bodyPr>
          <a:lstStyle/>
          <a:p>
            <a:pPr algn="ctr"/>
            <a:r>
              <a:rPr lang="de-DE" dirty="0" smtClean="0"/>
              <a:t>Verändert berufliches Handeln den Menschen?</a:t>
            </a:r>
          </a:p>
          <a:p>
            <a:pPr algn="ctr"/>
            <a:r>
              <a:rPr lang="de-DE" dirty="0"/>
              <a:t/>
            </a:r>
            <a:br>
              <a:rPr lang="de-DE" dirty="0"/>
            </a:br>
            <a:r>
              <a:rPr lang="de-DE" dirty="0" smtClean="0"/>
              <a:t>Was wir tun, prägt uns</a:t>
            </a:r>
            <a:endParaRPr lang="de-DE" dirty="0"/>
          </a:p>
        </p:txBody>
      </p:sp>
    </p:spTree>
    <p:extLst>
      <p:ext uri="{BB962C8B-B14F-4D97-AF65-F5344CB8AC3E}">
        <p14:creationId xmlns:p14="http://schemas.microsoft.com/office/powerpoint/2010/main" val="341206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10"/>
          </p:nvPr>
        </p:nvSpPr>
        <p:spPr>
          <a:xfrm>
            <a:off x="431540" y="1268760"/>
            <a:ext cx="7578725" cy="504056"/>
          </a:xfrm>
        </p:spPr>
        <p:txBody>
          <a:bodyPr/>
          <a:lstStyle/>
          <a:p>
            <a:r>
              <a:rPr lang="de-DE" sz="3000" b="0" dirty="0" smtClean="0"/>
              <a:t>Genese und Funktion von Berufen</a:t>
            </a:r>
            <a:endParaRPr lang="de-DE" sz="3000" b="0" dirty="0"/>
          </a:p>
        </p:txBody>
      </p:sp>
      <p:sp>
        <p:nvSpPr>
          <p:cNvPr id="5" name="Datumsplatzhalter 4"/>
          <p:cNvSpPr>
            <a:spLocks noGrp="1"/>
          </p:cNvSpPr>
          <p:nvPr>
            <p:ph type="dt" sz="half" idx="11"/>
          </p:nvPr>
        </p:nvSpPr>
        <p:spPr/>
        <p:txBody>
          <a:bodyPr/>
          <a:lstStyle/>
          <a:p>
            <a:fld id="{5871B3EA-D9F8-4156-97BF-B4B397DC4D61}" type="datetime1">
              <a:rPr lang="de-DE" smtClean="0"/>
              <a:pPr/>
              <a:t>09.06.2015</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9</a:t>
            </a:fld>
            <a:endParaRPr lang="de-DE" dirty="0"/>
          </a:p>
        </p:txBody>
      </p:sp>
      <p:sp>
        <p:nvSpPr>
          <p:cNvPr id="7" name="Fußzeilenplatzhalter 6"/>
          <p:cNvSpPr>
            <a:spLocks noGrp="1"/>
          </p:cNvSpPr>
          <p:nvPr>
            <p:ph type="ftr" sz="quarter" idx="13"/>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dirty="0"/>
          </a:p>
        </p:txBody>
      </p:sp>
      <p:sp>
        <p:nvSpPr>
          <p:cNvPr id="12" name="Rectangle 13"/>
          <p:cNvSpPr>
            <a:spLocks noChangeArrowheads="1"/>
          </p:cNvSpPr>
          <p:nvPr/>
        </p:nvSpPr>
        <p:spPr bwMode="auto">
          <a:xfrm>
            <a:off x="5221162" y="4560363"/>
            <a:ext cx="2663206"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a:latin typeface="+mn-lt"/>
              </a:rPr>
              <a:t>Selektion hinsichtl.</a:t>
            </a:r>
            <a:br>
              <a:rPr lang="de-DE" altLang="de-DE" sz="2100" dirty="0">
                <a:latin typeface="+mn-lt"/>
              </a:rPr>
            </a:br>
            <a:r>
              <a:rPr lang="de-DE" altLang="de-DE" sz="2100" dirty="0">
                <a:latin typeface="+mn-lt"/>
              </a:rPr>
              <a:t>Herkunft, Geschlecht etc.</a:t>
            </a:r>
          </a:p>
        </p:txBody>
      </p:sp>
      <p:sp>
        <p:nvSpPr>
          <p:cNvPr id="15" name="Rectangle 6"/>
          <p:cNvSpPr>
            <a:spLocks noChangeArrowheads="1"/>
          </p:cNvSpPr>
          <p:nvPr/>
        </p:nvSpPr>
        <p:spPr bwMode="auto">
          <a:xfrm>
            <a:off x="4319972" y="1916832"/>
            <a:ext cx="2274382"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smtClean="0">
                <a:latin typeface="+mn-lt"/>
              </a:rPr>
              <a:t>zunehmende </a:t>
            </a:r>
            <a:r>
              <a:rPr lang="de-DE" altLang="de-DE" sz="2100" dirty="0">
                <a:latin typeface="+mn-lt"/>
              </a:rPr>
              <a:t>gesell-</a:t>
            </a:r>
            <a:br>
              <a:rPr lang="de-DE" altLang="de-DE" sz="2100" dirty="0">
                <a:latin typeface="+mn-lt"/>
              </a:rPr>
            </a:br>
            <a:r>
              <a:rPr lang="de-DE" altLang="de-DE" sz="2100" dirty="0" err="1">
                <a:latin typeface="+mn-lt"/>
              </a:rPr>
              <a:t>schaftl</a:t>
            </a:r>
            <a:r>
              <a:rPr lang="de-DE" altLang="de-DE" sz="2100" dirty="0">
                <a:latin typeface="+mn-lt"/>
              </a:rPr>
              <a:t>. Arbeitsteilung</a:t>
            </a:r>
          </a:p>
        </p:txBody>
      </p:sp>
      <p:sp>
        <p:nvSpPr>
          <p:cNvPr id="16" name="Rectangle 8"/>
          <p:cNvSpPr>
            <a:spLocks noChangeArrowheads="1"/>
          </p:cNvSpPr>
          <p:nvPr/>
        </p:nvSpPr>
        <p:spPr bwMode="auto">
          <a:xfrm>
            <a:off x="6045826" y="2760163"/>
            <a:ext cx="2433976"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err="1" smtClean="0">
                <a:latin typeface="+mn-lt"/>
              </a:rPr>
              <a:t>gesellschaftl</a:t>
            </a:r>
            <a:r>
              <a:rPr lang="de-DE" altLang="de-DE" sz="2100" dirty="0">
                <a:latin typeface="+mn-lt"/>
              </a:rPr>
              <a:t>. Funktion,</a:t>
            </a:r>
            <a:br>
              <a:rPr lang="de-DE" altLang="de-DE" sz="2100" dirty="0">
                <a:latin typeface="+mn-lt"/>
              </a:rPr>
            </a:br>
            <a:r>
              <a:rPr lang="de-DE" altLang="de-DE" sz="2100" dirty="0">
                <a:latin typeface="+mn-lt"/>
              </a:rPr>
              <a:t> Aufgabe von Berufen</a:t>
            </a:r>
          </a:p>
        </p:txBody>
      </p:sp>
      <p:grpSp>
        <p:nvGrpSpPr>
          <p:cNvPr id="2" name="Gruppieren 1"/>
          <p:cNvGrpSpPr/>
          <p:nvPr/>
        </p:nvGrpSpPr>
        <p:grpSpPr>
          <a:xfrm>
            <a:off x="377839" y="2006406"/>
            <a:ext cx="4569895" cy="3423579"/>
            <a:chOff x="377839" y="2006406"/>
            <a:chExt cx="4569895" cy="3423579"/>
          </a:xfrm>
        </p:grpSpPr>
        <p:sp>
          <p:nvSpPr>
            <p:cNvPr id="17" name="Rectangle 9"/>
            <p:cNvSpPr>
              <a:spLocks noChangeArrowheads="1"/>
            </p:cNvSpPr>
            <p:nvPr/>
          </p:nvSpPr>
          <p:spPr bwMode="auto">
            <a:xfrm>
              <a:off x="875549" y="2006406"/>
              <a:ext cx="2976371"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ctr"/>
              <a:r>
                <a:rPr lang="de-DE" altLang="de-DE" sz="2100" dirty="0">
                  <a:latin typeface="+mn-lt"/>
                </a:rPr>
                <a:t>Persönliche </a:t>
              </a:r>
              <a:r>
                <a:rPr lang="de-DE" altLang="de-DE" sz="2100" dirty="0" smtClean="0">
                  <a:latin typeface="+mn-lt"/>
                </a:rPr>
                <a:t>Identitätsfolie</a:t>
              </a:r>
              <a:r>
                <a:rPr lang="de-DE" altLang="de-DE" sz="2100" dirty="0">
                  <a:latin typeface="+mn-lt"/>
                </a:rPr>
                <a:t/>
              </a:r>
              <a:br>
                <a:rPr lang="de-DE" altLang="de-DE" sz="2100" dirty="0">
                  <a:latin typeface="+mn-lt"/>
                </a:rPr>
              </a:br>
              <a:r>
                <a:rPr lang="de-DE" altLang="de-DE" sz="2100" dirty="0">
                  <a:latin typeface="+mn-lt"/>
                </a:rPr>
                <a:t>„Zugang zu Welt“</a:t>
              </a:r>
            </a:p>
          </p:txBody>
        </p:sp>
        <p:sp>
          <p:nvSpPr>
            <p:cNvPr id="18" name="Rectangle 10"/>
            <p:cNvSpPr>
              <a:spLocks noChangeArrowheads="1"/>
            </p:cNvSpPr>
            <p:nvPr/>
          </p:nvSpPr>
          <p:spPr bwMode="auto">
            <a:xfrm>
              <a:off x="695051" y="3840283"/>
              <a:ext cx="2619925"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a:latin typeface="+mn-lt"/>
                </a:rPr>
                <a:t>Definition eines Samples</a:t>
              </a:r>
              <a:br>
                <a:rPr lang="de-DE" altLang="de-DE" sz="2100" dirty="0">
                  <a:latin typeface="+mn-lt"/>
                </a:rPr>
              </a:br>
              <a:r>
                <a:rPr lang="de-DE" altLang="de-DE" sz="2100" dirty="0">
                  <a:latin typeface="+mn-lt"/>
                </a:rPr>
                <a:t>von „Fachkompetenz“</a:t>
              </a:r>
            </a:p>
          </p:txBody>
        </p:sp>
        <p:sp>
          <p:nvSpPr>
            <p:cNvPr id="19" name="Rectangle 11"/>
            <p:cNvSpPr>
              <a:spLocks noChangeArrowheads="1"/>
            </p:cNvSpPr>
            <p:nvPr/>
          </p:nvSpPr>
          <p:spPr bwMode="auto">
            <a:xfrm>
              <a:off x="377839" y="2924944"/>
              <a:ext cx="2103758"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a:latin typeface="+mn-lt"/>
                </a:rPr>
                <a:t>Berechtigungs- und</a:t>
              </a:r>
              <a:br>
                <a:rPr lang="de-DE" altLang="de-DE" sz="2100" dirty="0">
                  <a:latin typeface="+mn-lt"/>
                </a:rPr>
              </a:br>
              <a:r>
                <a:rPr lang="de-DE" altLang="de-DE" sz="2100" dirty="0" smtClean="0">
                  <a:latin typeface="+mn-lt"/>
                </a:rPr>
                <a:t>Erwerbsfunktion</a:t>
              </a:r>
              <a:endParaRPr lang="de-DE" altLang="de-DE" sz="2100" dirty="0">
                <a:latin typeface="+mn-lt"/>
              </a:endParaRPr>
            </a:p>
          </p:txBody>
        </p:sp>
        <p:sp>
          <p:nvSpPr>
            <p:cNvPr id="20" name="Rectangle 12"/>
            <p:cNvSpPr>
              <a:spLocks noChangeArrowheads="1"/>
            </p:cNvSpPr>
            <p:nvPr/>
          </p:nvSpPr>
          <p:spPr bwMode="auto">
            <a:xfrm>
              <a:off x="1555162" y="4689140"/>
              <a:ext cx="3392572"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a:latin typeface="+mn-lt"/>
                </a:rPr>
                <a:t>Abstimmungsfunktion zwischen</a:t>
              </a:r>
              <a:br>
                <a:rPr lang="de-DE" altLang="de-DE" sz="2100" dirty="0">
                  <a:latin typeface="+mn-lt"/>
                </a:rPr>
              </a:br>
              <a:r>
                <a:rPr lang="de-DE" altLang="de-DE" sz="2100" dirty="0">
                  <a:latin typeface="+mn-lt"/>
                </a:rPr>
                <a:t>Bildungs- und Wirtschaftssystem</a:t>
              </a:r>
            </a:p>
          </p:txBody>
        </p:sp>
      </p:grpSp>
      <p:sp>
        <p:nvSpPr>
          <p:cNvPr id="21" name="Rectangle 15"/>
          <p:cNvSpPr>
            <a:spLocks noChangeArrowheads="1"/>
          </p:cNvSpPr>
          <p:nvPr/>
        </p:nvSpPr>
        <p:spPr bwMode="auto">
          <a:xfrm>
            <a:off x="5773992" y="3645024"/>
            <a:ext cx="2892435" cy="740845"/>
          </a:xfrm>
          <a:prstGeom prst="rect">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r>
              <a:rPr lang="de-DE" altLang="de-DE" sz="2100" dirty="0">
                <a:latin typeface="+mn-lt"/>
              </a:rPr>
              <a:t>Branchen- und </a:t>
            </a:r>
            <a:r>
              <a:rPr lang="de-DE" altLang="de-DE" sz="2100" dirty="0" err="1">
                <a:latin typeface="+mn-lt"/>
              </a:rPr>
              <a:t>tätigkeitsbe</a:t>
            </a:r>
            <a:r>
              <a:rPr lang="de-DE" altLang="de-DE" sz="2100" dirty="0">
                <a:latin typeface="+mn-lt"/>
              </a:rPr>
              <a:t>-</a:t>
            </a:r>
            <a:br>
              <a:rPr lang="de-DE" altLang="de-DE" sz="2100" dirty="0">
                <a:latin typeface="+mn-lt"/>
              </a:rPr>
            </a:br>
            <a:r>
              <a:rPr lang="de-DE" altLang="de-DE" sz="2100" dirty="0" err="1">
                <a:latin typeface="+mn-lt"/>
              </a:rPr>
              <a:t>zogenes</a:t>
            </a:r>
            <a:r>
              <a:rPr lang="de-DE" altLang="de-DE" sz="2100" dirty="0">
                <a:latin typeface="+mn-lt"/>
              </a:rPr>
              <a:t> Qualifikationsprofil</a:t>
            </a:r>
          </a:p>
        </p:txBody>
      </p:sp>
      <p:sp>
        <p:nvSpPr>
          <p:cNvPr id="22" name="Oval 4"/>
          <p:cNvSpPr>
            <a:spLocks noChangeArrowheads="1"/>
          </p:cNvSpPr>
          <p:nvPr/>
        </p:nvSpPr>
        <p:spPr bwMode="auto">
          <a:xfrm>
            <a:off x="3419872" y="3152601"/>
            <a:ext cx="2051050" cy="998489"/>
          </a:xfrm>
          <a:prstGeom prst="ellipse">
            <a:avLst/>
          </a:prstGeom>
          <a:solidFill>
            <a:srgbClr val="BA6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r>
              <a:rPr lang="de-DE" altLang="de-DE" sz="4000" dirty="0" smtClean="0">
                <a:solidFill>
                  <a:schemeClr val="bg1"/>
                </a:solidFill>
                <a:latin typeface="+mn-lt"/>
              </a:rPr>
              <a:t>Beruf</a:t>
            </a:r>
            <a:endParaRPr lang="de-DE" altLang="de-DE" sz="4000" dirty="0">
              <a:solidFill>
                <a:schemeClr val="bg1"/>
              </a:solidFill>
              <a:latin typeface="+mn-lt"/>
            </a:endParaRPr>
          </a:p>
        </p:txBody>
      </p:sp>
      <p:sp>
        <p:nvSpPr>
          <p:cNvPr id="23" name="Text Box 16"/>
          <p:cNvSpPr txBox="1">
            <a:spLocks noChangeArrowheads="1"/>
          </p:cNvSpPr>
          <p:nvPr/>
        </p:nvSpPr>
        <p:spPr bwMode="auto">
          <a:xfrm>
            <a:off x="875549" y="5517232"/>
            <a:ext cx="7457289" cy="956288"/>
          </a:xfrm>
          <a:prstGeom prst="rect">
            <a:avLst/>
          </a:prstGeom>
          <a:solidFill>
            <a:srgbClr val="FFF3B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de-DE" altLang="de-DE" sz="2700" dirty="0">
                <a:latin typeface="+mn-lt"/>
              </a:rPr>
              <a:t>Eingebunden in gesellschaftlichen Wertewandel und </a:t>
            </a:r>
            <a:br>
              <a:rPr lang="de-DE" altLang="de-DE" sz="2700" dirty="0">
                <a:latin typeface="+mn-lt"/>
              </a:rPr>
            </a:br>
            <a:r>
              <a:rPr lang="de-DE" altLang="de-DE" sz="2700" dirty="0">
                <a:latin typeface="+mn-lt"/>
              </a:rPr>
              <a:t>Dynamik wirtschaftlicher Organisationsentwicklung</a:t>
            </a:r>
          </a:p>
        </p:txBody>
      </p:sp>
      <p:pic>
        <p:nvPicPr>
          <p:cNvPr id="24"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905591" y="334181"/>
            <a:ext cx="3884397" cy="634572"/>
          </a:xfrm>
          <a:prstGeom prst="rect">
            <a:avLst/>
          </a:prstGeom>
          <a:ln>
            <a:noFill/>
          </a:ln>
          <a:effectLst>
            <a:outerShdw blurRad="292100" dist="139700" dir="2700000" algn="tl" rotWithShape="0">
              <a:srgbClr val="333333">
                <a:alpha val="65000"/>
              </a:srgbClr>
            </a:outerShdw>
          </a:effectLst>
          <a:extLst/>
        </p:spPr>
      </p:pic>
      <p:sp>
        <p:nvSpPr>
          <p:cNvPr id="25" name="Textfeld 24"/>
          <p:cNvSpPr txBox="1"/>
          <p:nvPr/>
        </p:nvSpPr>
        <p:spPr>
          <a:xfrm>
            <a:off x="4867048" y="443718"/>
            <a:ext cx="3924435" cy="415498"/>
          </a:xfrm>
          <a:prstGeom prst="rect">
            <a:avLst/>
          </a:prstGeom>
          <a:noFill/>
        </p:spPr>
        <p:txBody>
          <a:bodyPr wrap="square" rtlCol="0">
            <a:spAutoFit/>
          </a:bodyPr>
          <a:lstStyle/>
          <a:p>
            <a:r>
              <a:rPr lang="de-DE" sz="1050" b="1" dirty="0" smtClean="0">
                <a:solidFill>
                  <a:schemeClr val="bg1"/>
                </a:solidFill>
                <a:latin typeface="+mj-lt"/>
              </a:rPr>
              <a:t>Lehrstuhl für Berufspädagogik</a:t>
            </a:r>
            <a:r>
              <a:rPr lang="de-DE" sz="1050" dirty="0" smtClean="0">
                <a:solidFill>
                  <a:schemeClr val="bg1"/>
                </a:solidFill>
                <a:latin typeface="+mj-lt"/>
              </a:rPr>
              <a:t/>
            </a:r>
            <a:br>
              <a:rPr lang="de-DE" sz="1050" dirty="0" smtClean="0">
                <a:solidFill>
                  <a:schemeClr val="bg1"/>
                </a:solidFill>
                <a:latin typeface="+mj-lt"/>
              </a:rPr>
            </a:br>
            <a:r>
              <a:rPr lang="de-DE" sz="1050" dirty="0" smtClean="0">
                <a:solidFill>
                  <a:schemeClr val="bg1"/>
                </a:solidFill>
                <a:latin typeface="+mj-lt"/>
              </a:rPr>
              <a:t>Institut für Allgemeine Pädagogik und Sozialpädagogik</a:t>
            </a:r>
            <a:endParaRPr lang="de-DE" sz="1050" dirty="0">
              <a:solidFill>
                <a:schemeClr val="bg1"/>
              </a:solidFill>
              <a:latin typeface="+mj-lt"/>
            </a:endParaRPr>
          </a:p>
        </p:txBody>
      </p:sp>
    </p:spTree>
    <p:extLst>
      <p:ext uri="{BB962C8B-B14F-4D97-AF65-F5344CB8AC3E}">
        <p14:creationId xmlns:p14="http://schemas.microsoft.com/office/powerpoint/2010/main" val="29701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5" grpId="0" animBg="1" autoUpdateAnimBg="0"/>
      <p:bldP spid="16" grpId="0" animBg="1" autoUpdateAnimBg="0"/>
      <p:bldP spid="21" grpId="0" animBg="1" autoUpdateAnimBg="0"/>
      <p:bldP spid="22" grpId="0" animBg="1"/>
      <p:bldP spid="23"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7f7fe5ee1bab4dadc3614775284222a324b430"/>
</p:tagLst>
</file>

<file path=ppt/theme/theme1.xml><?xml version="1.0" encoding="utf-8"?>
<a:theme xmlns:a="http://schemas.openxmlformats.org/drawingml/2006/main" name="Universität">
  <a:themeElements>
    <a:clrScheme name="Philosophie">
      <a:dk1>
        <a:srgbClr val="000000"/>
      </a:dk1>
      <a:lt1>
        <a:srgbClr val="FFFFFF"/>
      </a:lt1>
      <a:dk2>
        <a:srgbClr val="000000"/>
      </a:dk2>
      <a:lt2>
        <a:srgbClr val="FFFFFF"/>
      </a:lt2>
      <a:accent1>
        <a:srgbClr val="572381"/>
      </a:accent1>
      <a:accent2>
        <a:srgbClr val="67368A"/>
      </a:accent2>
      <a:accent3>
        <a:srgbClr val="764994"/>
      </a:accent3>
      <a:accent4>
        <a:srgbClr val="865EA0"/>
      </a:accent4>
      <a:accent5>
        <a:srgbClr val="9674AD"/>
      </a:accent5>
      <a:accent6>
        <a:srgbClr val="A78BBC"/>
      </a:accent6>
      <a:hlink>
        <a:srgbClr val="B8A2CA"/>
      </a:hlink>
      <a:folHlink>
        <a:srgbClr val="C9BAD8"/>
      </a:folHlink>
    </a:clrScheme>
    <a:fontScheme name="Benutzerdefiniert 1">
      <a:majorFont>
        <a:latin typeface="Verdana"/>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hr viel Text">
  <a:themeElements>
    <a:clrScheme name="Philosophische Fakultät">
      <a:dk1>
        <a:srgbClr val="000000"/>
      </a:dk1>
      <a:lt1>
        <a:srgbClr val="FFFFFF"/>
      </a:lt1>
      <a:dk2>
        <a:srgbClr val="000000"/>
      </a:dk2>
      <a:lt2>
        <a:srgbClr val="FFFFFF"/>
      </a:lt2>
      <a:accent1>
        <a:srgbClr val="572381"/>
      </a:accent1>
      <a:accent2>
        <a:srgbClr val="69319F"/>
      </a:accent2>
      <a:accent3>
        <a:srgbClr val="7A3FB3"/>
      </a:accent3>
      <a:accent4>
        <a:srgbClr val="8B4DC8"/>
      </a:accent4>
      <a:accent5>
        <a:srgbClr val="9D5BD2"/>
      </a:accent5>
      <a:accent6>
        <a:srgbClr val="AD76DA"/>
      </a:accent6>
      <a:hlink>
        <a:srgbClr val="BE92E1"/>
      </a:hlink>
      <a:folHlink>
        <a:srgbClr val="CEADE9"/>
      </a:folHlink>
    </a:clrScheme>
    <a:fontScheme name="Uni_Powerpoint_praesi">
      <a:majorFont>
        <a:latin typeface="Verdana"/>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0</TotalTime>
  <Words>4134</Words>
  <Application>Microsoft Office PowerPoint</Application>
  <PresentationFormat>Bildschirmpräsentation (4:3)</PresentationFormat>
  <Paragraphs>512</Paragraphs>
  <Slides>35</Slides>
  <Notes>24</Notes>
  <HiddenSlides>0</HiddenSlides>
  <MMClips>0</MMClips>
  <ScaleCrop>false</ScaleCrop>
  <HeadingPairs>
    <vt:vector size="8" baseType="variant">
      <vt:variant>
        <vt:lpstr>Verwendete Schriftarten</vt:lpstr>
      </vt:variant>
      <vt:variant>
        <vt:i4>10</vt:i4>
      </vt:variant>
      <vt:variant>
        <vt:lpstr>Design</vt:lpstr>
      </vt:variant>
      <vt:variant>
        <vt:i4>2</vt:i4>
      </vt:variant>
      <vt:variant>
        <vt:lpstr>Eingebettete OLE-Server</vt:lpstr>
      </vt:variant>
      <vt:variant>
        <vt:i4>1</vt:i4>
      </vt:variant>
      <vt:variant>
        <vt:lpstr>Folientitel</vt:lpstr>
      </vt:variant>
      <vt:variant>
        <vt:i4>35</vt:i4>
      </vt:variant>
    </vt:vector>
  </HeadingPairs>
  <TitlesOfParts>
    <vt:vector size="48" baseType="lpstr">
      <vt:lpstr>Arial</vt:lpstr>
      <vt:lpstr>Arial Narrow</vt:lpstr>
      <vt:lpstr>Tahoma</vt:lpstr>
      <vt:lpstr>Times New Roman</vt:lpstr>
      <vt:lpstr>Wingdings</vt:lpstr>
      <vt:lpstr>Book Antiqua</vt:lpstr>
      <vt:lpstr>Calibri</vt:lpstr>
      <vt:lpstr>Verdana</vt:lpstr>
      <vt:lpstr>Symbol</vt:lpstr>
      <vt:lpstr>Bookman Old Style</vt:lpstr>
      <vt:lpstr>Universität</vt:lpstr>
      <vt:lpstr>sehr viel Text</vt:lpstr>
      <vt:lpstr>Microsoft Word Picture</vt:lpstr>
      <vt:lpstr>PowerPoint-Präsentation</vt:lpstr>
      <vt:lpstr>Zeit in unterschiedlichen Berufen Eine hermeneutisch-empirische Studie zum Wechselverhältnis von Zeit und Beruf</vt:lpstr>
      <vt:lpstr>PowerPoint-Präsentation</vt:lpstr>
      <vt:lpstr>PowerPoint-Präsentation</vt:lpstr>
      <vt:lpstr>PowerPoint-Präsentation</vt:lpstr>
      <vt:lpstr>Aufgaben von Berufsschullehrinnen und -lehrern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URZ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r06</dc:creator>
  <cp:lastModifiedBy> </cp:lastModifiedBy>
  <cp:revision>1106</cp:revision>
  <dcterms:created xsi:type="dcterms:W3CDTF">2009-05-15T06:28:25Z</dcterms:created>
  <dcterms:modified xsi:type="dcterms:W3CDTF">2015-06-09T16:50:37Z</dcterms:modified>
</cp:coreProperties>
</file>